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58" r:id="rId5"/>
    <p:sldId id="260" r:id="rId6"/>
    <p:sldId id="270" r:id="rId7"/>
    <p:sldId id="261" r:id="rId8"/>
    <p:sldId id="262" r:id="rId9"/>
    <p:sldId id="263" r:id="rId10"/>
    <p:sldId id="264" r:id="rId11"/>
    <p:sldId id="287" r:id="rId12"/>
    <p:sldId id="288" r:id="rId13"/>
    <p:sldId id="265" r:id="rId14"/>
    <p:sldId id="269" r:id="rId15"/>
    <p:sldId id="266" r:id="rId16"/>
    <p:sldId id="267" r:id="rId17"/>
    <p:sldId id="272" r:id="rId18"/>
    <p:sldId id="283" r:id="rId19"/>
    <p:sldId id="284" r:id="rId20"/>
    <p:sldId id="273" r:id="rId21"/>
    <p:sldId id="274" r:id="rId22"/>
    <p:sldId id="276" r:id="rId23"/>
    <p:sldId id="275" r:id="rId24"/>
    <p:sldId id="282" r:id="rId25"/>
    <p:sldId id="281" r:id="rId26"/>
    <p:sldId id="278" r:id="rId27"/>
    <p:sldId id="279" r:id="rId28"/>
    <p:sldId id="280" r:id="rId29"/>
    <p:sldId id="268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608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84" autoAdjust="0"/>
    <p:restoredTop sz="94660"/>
  </p:normalViewPr>
  <p:slideViewPr>
    <p:cSldViewPr>
      <p:cViewPr varScale="1">
        <p:scale>
          <a:sx n="65" d="100"/>
          <a:sy n="65" d="100"/>
        </p:scale>
        <p:origin x="-46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DEFFF-39BD-4DAB-8D39-848A1F2BE15F}" type="datetimeFigureOut">
              <a:rPr lang="en-US" smtClean="0"/>
              <a:pPr/>
              <a:t>9/26/2013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2F8E211-0040-4BE0-BC23-E0B42AEB947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DEFFF-39BD-4DAB-8D39-848A1F2BE15F}" type="datetimeFigureOut">
              <a:rPr lang="en-US" smtClean="0"/>
              <a:pPr/>
              <a:t>9/26/2013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8E211-0040-4BE0-BC23-E0B42AEB94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42F8E211-0040-4BE0-BC23-E0B42AEB947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DEFFF-39BD-4DAB-8D39-848A1F2BE15F}" type="datetimeFigureOut">
              <a:rPr lang="en-US" smtClean="0"/>
              <a:pPr/>
              <a:t>9/26/2013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DEFFF-39BD-4DAB-8D39-848A1F2BE15F}" type="datetimeFigureOut">
              <a:rPr lang="en-US" smtClean="0"/>
              <a:pPr/>
              <a:t>9/26/2013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42F8E211-0040-4BE0-BC23-E0B42AEB947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DEFFF-39BD-4DAB-8D39-848A1F2BE15F}" type="datetimeFigureOut">
              <a:rPr lang="en-US" smtClean="0"/>
              <a:pPr/>
              <a:t>9/26/2013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2F8E211-0040-4BE0-BC23-E0B42AEB947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CBCDEFFF-39BD-4DAB-8D39-848A1F2BE15F}" type="datetimeFigureOut">
              <a:rPr lang="en-US" smtClean="0"/>
              <a:pPr/>
              <a:t>9/26/2013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8E211-0040-4BE0-BC23-E0B42AEB947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DEFFF-39BD-4DAB-8D39-848A1F2BE15F}" type="datetimeFigureOut">
              <a:rPr lang="en-US" smtClean="0"/>
              <a:pPr/>
              <a:t>9/26/2013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42F8E211-0040-4BE0-BC23-E0B42AEB947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DEFFF-39BD-4DAB-8D39-848A1F2BE15F}" type="datetimeFigureOut">
              <a:rPr lang="en-US" smtClean="0"/>
              <a:pPr/>
              <a:t>9/26/2013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42F8E211-0040-4BE0-BC23-E0B42AEB94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DEFFF-39BD-4DAB-8D39-848A1F2BE15F}" type="datetimeFigureOut">
              <a:rPr lang="en-US" smtClean="0"/>
              <a:pPr/>
              <a:t>9/26/2013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2F8E211-0040-4BE0-BC23-E0B42AEB94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2F8E211-0040-4BE0-BC23-E0B42AEB947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DEFFF-39BD-4DAB-8D39-848A1F2BE15F}" type="datetimeFigureOut">
              <a:rPr lang="en-US" smtClean="0"/>
              <a:pPr/>
              <a:t>9/26/2013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42F8E211-0040-4BE0-BC23-E0B42AEB947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CBCDEFFF-39BD-4DAB-8D39-848A1F2BE15F}" type="datetimeFigureOut">
              <a:rPr lang="en-US" smtClean="0"/>
              <a:pPr/>
              <a:t>9/26/2013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CBCDEFFF-39BD-4DAB-8D39-848A1F2BE15F}" type="datetimeFigureOut">
              <a:rPr lang="en-US" smtClean="0"/>
              <a:pPr/>
              <a:t>9/26/2013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2F8E211-0040-4BE0-BC23-E0B42AEB947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gif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29718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>
                <a:solidFill>
                  <a:srgbClr val="002060"/>
                </a:solidFill>
              </a:rPr>
              <a:t>By: Briana, Jessica, Hana, </a:t>
            </a:r>
            <a:r>
              <a:rPr lang="en-US" dirty="0" err="1" smtClean="0">
                <a:solidFill>
                  <a:srgbClr val="002060"/>
                </a:solidFill>
              </a:rPr>
              <a:t>Sharmane</a:t>
            </a:r>
            <a:r>
              <a:rPr lang="en-US" dirty="0" smtClean="0">
                <a:solidFill>
                  <a:srgbClr val="002060"/>
                </a:solidFill>
              </a:rPr>
              <a:t>, Toby, and Zachary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Pre-Islamic Revolution </a:t>
            </a:r>
            <a:br>
              <a:rPr lang="en-US" dirty="0" smtClean="0">
                <a:solidFill>
                  <a:srgbClr val="002060"/>
                </a:solidFill>
              </a:rPr>
            </a:br>
            <a:r>
              <a:rPr lang="en-US" dirty="0" smtClean="0">
                <a:solidFill>
                  <a:srgbClr val="002060"/>
                </a:solidFill>
              </a:rPr>
              <a:t>Iranian Society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9450" y="2962275"/>
            <a:ext cx="2705100" cy="1685925"/>
          </a:xfrm>
          <a:prstGeom prst="rect">
            <a:avLst/>
          </a:prstGeom>
          <a:noFill/>
          <a:ln w="76200">
            <a:solidFill>
              <a:schemeClr val="tx2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0628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Pre-Revolutionary </a:t>
            </a:r>
            <a:r>
              <a:rPr lang="en-US" dirty="0" smtClean="0">
                <a:solidFill>
                  <a:srgbClr val="C00000"/>
                </a:solidFill>
              </a:rPr>
              <a:t>Children’s Roles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400" dirty="0">
                <a:solidFill>
                  <a:srgbClr val="002060"/>
                </a:solidFill>
              </a:rPr>
              <a:t>Older children often </a:t>
            </a:r>
            <a:r>
              <a:rPr lang="en-US" sz="2400" dirty="0" smtClean="0">
                <a:solidFill>
                  <a:srgbClr val="002060"/>
                </a:solidFill>
              </a:rPr>
              <a:t>raise </a:t>
            </a:r>
            <a:r>
              <a:rPr lang="en-US" sz="2400" dirty="0">
                <a:solidFill>
                  <a:srgbClr val="002060"/>
                </a:solidFill>
              </a:rPr>
              <a:t>younger children, especially in rural settings</a:t>
            </a:r>
            <a:r>
              <a:rPr lang="en-US" sz="2400" dirty="0" smtClean="0">
                <a:solidFill>
                  <a:srgbClr val="002060"/>
                </a:solidFill>
              </a:rPr>
              <a:t>.</a:t>
            </a:r>
          </a:p>
          <a:p>
            <a:pPr marL="0" indent="0">
              <a:buNone/>
            </a:pPr>
            <a:endParaRPr lang="en-US" sz="2400" dirty="0" smtClean="0">
              <a:solidFill>
                <a:srgbClr val="002060"/>
              </a:solidFill>
            </a:endParaRPr>
          </a:p>
          <a:p>
            <a:r>
              <a:rPr lang="en-US" sz="2400" dirty="0">
                <a:solidFill>
                  <a:srgbClr val="002060"/>
                </a:solidFill>
              </a:rPr>
              <a:t>Children </a:t>
            </a:r>
            <a:r>
              <a:rPr lang="en-US" sz="2400" dirty="0" smtClean="0">
                <a:solidFill>
                  <a:srgbClr val="002060"/>
                </a:solidFill>
              </a:rPr>
              <a:t>are </a:t>
            </a:r>
            <a:r>
              <a:rPr lang="en-US" sz="2400" dirty="0">
                <a:solidFill>
                  <a:srgbClr val="002060"/>
                </a:solidFill>
              </a:rPr>
              <a:t>usually </a:t>
            </a:r>
            <a:r>
              <a:rPr lang="en-US" sz="2400" dirty="0" smtClean="0">
                <a:solidFill>
                  <a:srgbClr val="002060"/>
                </a:solidFill>
              </a:rPr>
              <a:t>very willing to help raise younger kids, </a:t>
            </a:r>
            <a:r>
              <a:rPr lang="en-US" sz="2400" dirty="0">
                <a:solidFill>
                  <a:srgbClr val="002060"/>
                </a:solidFill>
              </a:rPr>
              <a:t>and </a:t>
            </a:r>
            <a:r>
              <a:rPr lang="en-US" sz="2400" dirty="0" smtClean="0">
                <a:solidFill>
                  <a:srgbClr val="002060"/>
                </a:solidFill>
              </a:rPr>
              <a:t>develop strong </a:t>
            </a:r>
            <a:r>
              <a:rPr lang="en-US" sz="2400" dirty="0">
                <a:solidFill>
                  <a:srgbClr val="002060"/>
                </a:solidFill>
              </a:rPr>
              <a:t>bonds with their siblings</a:t>
            </a:r>
            <a:r>
              <a:rPr lang="en-US" sz="2400" dirty="0" smtClean="0">
                <a:solidFill>
                  <a:srgbClr val="002060"/>
                </a:solidFill>
              </a:rPr>
              <a:t>.</a:t>
            </a:r>
          </a:p>
          <a:p>
            <a:pPr marL="0" indent="0">
              <a:buNone/>
            </a:pPr>
            <a:endParaRPr lang="en-US" sz="2400" dirty="0" smtClean="0">
              <a:solidFill>
                <a:srgbClr val="002060"/>
              </a:solidFill>
            </a:endParaRPr>
          </a:p>
          <a:p>
            <a:r>
              <a:rPr lang="en-US" sz="2400" dirty="0" smtClean="0">
                <a:solidFill>
                  <a:srgbClr val="002060"/>
                </a:solidFill>
              </a:rPr>
              <a:t>Sibling rivalry is quite common.</a:t>
            </a:r>
          </a:p>
          <a:p>
            <a:r>
              <a:rPr lang="en-US" sz="2400" dirty="0" smtClean="0">
                <a:solidFill>
                  <a:srgbClr val="002060"/>
                </a:solidFill>
              </a:rPr>
              <a:t>Children respect elderly.</a:t>
            </a:r>
          </a:p>
          <a:p>
            <a:r>
              <a:rPr lang="en-US" sz="2400" dirty="0" smtClean="0">
                <a:solidFill>
                  <a:srgbClr val="002060"/>
                </a:solidFill>
              </a:rPr>
              <a:t>Iranians live with their parents until married (regardless of age)</a:t>
            </a:r>
          </a:p>
          <a:p>
            <a:pPr marL="0" indent="0">
              <a:buNone/>
            </a:pPr>
            <a:endParaRPr lang="en-US" sz="2400" dirty="0" smtClean="0">
              <a:solidFill>
                <a:srgbClr val="002060"/>
              </a:solidFill>
            </a:endParaRPr>
          </a:p>
          <a:p>
            <a:r>
              <a:rPr lang="en-US" sz="2400" dirty="0" smtClean="0">
                <a:solidFill>
                  <a:srgbClr val="002060"/>
                </a:solidFill>
              </a:rPr>
              <a:t>The </a:t>
            </a:r>
            <a:r>
              <a:rPr lang="en-US" sz="2400" dirty="0">
                <a:solidFill>
                  <a:srgbClr val="002060"/>
                </a:solidFill>
              </a:rPr>
              <a:t>rule of primogeniture </a:t>
            </a:r>
            <a:r>
              <a:rPr lang="en-US" sz="2400" dirty="0" smtClean="0">
                <a:solidFill>
                  <a:srgbClr val="002060"/>
                </a:solidFill>
              </a:rPr>
              <a:t>is strong, </a:t>
            </a:r>
            <a:r>
              <a:rPr lang="en-US" sz="2400" dirty="0">
                <a:solidFill>
                  <a:srgbClr val="002060"/>
                </a:solidFill>
              </a:rPr>
              <a:t>and older children </a:t>
            </a:r>
            <a:r>
              <a:rPr lang="en-US" sz="2400" dirty="0" smtClean="0">
                <a:solidFill>
                  <a:srgbClr val="002060"/>
                </a:solidFill>
              </a:rPr>
              <a:t>have </a:t>
            </a:r>
            <a:r>
              <a:rPr lang="en-US" sz="2400" dirty="0">
                <a:solidFill>
                  <a:srgbClr val="002060"/>
                </a:solidFill>
              </a:rPr>
              <a:t>the right to discipline younger children.</a:t>
            </a:r>
          </a:p>
          <a:p>
            <a:endParaRPr lang="en-US" sz="2000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049502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Pre-Islamic Revolution:  </a:t>
            </a:r>
            <a:r>
              <a:rPr lang="en-US" dirty="0" smtClean="0">
                <a:solidFill>
                  <a:srgbClr val="C00000"/>
                </a:solidFill>
              </a:rPr>
              <a:t>Family Life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Family is highly valued and relatives are close.</a:t>
            </a:r>
          </a:p>
          <a:p>
            <a:r>
              <a:rPr lang="en-US" sz="4000" dirty="0" smtClean="0"/>
              <a:t>Elderly are respected and cared for by younger family members.</a:t>
            </a:r>
          </a:p>
          <a:p>
            <a:r>
              <a:rPr lang="en-US" sz="4000" dirty="0" smtClean="0"/>
              <a:t>Boys are traditionally preferred.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rgbClr val="002060"/>
                </a:solidFill>
              </a:rPr>
              <a:t>Pre-Islamic Revolution:  </a:t>
            </a:r>
            <a:r>
              <a:rPr lang="en-US" dirty="0" smtClean="0">
                <a:solidFill>
                  <a:srgbClr val="C00000"/>
                </a:solidFill>
              </a:rPr>
              <a:t>Family Life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Patriarchal</a:t>
            </a:r>
          </a:p>
          <a:p>
            <a:r>
              <a:rPr lang="en-US" dirty="0" smtClean="0"/>
              <a:t>Large families with many children</a:t>
            </a:r>
          </a:p>
          <a:p>
            <a:r>
              <a:rPr lang="en-US" dirty="0" smtClean="0"/>
              <a:t>A man can have up to four wives but most men prefer one wife</a:t>
            </a:r>
          </a:p>
          <a:p>
            <a:r>
              <a:rPr lang="en-US" dirty="0" smtClean="0"/>
              <a:t>Parents provide financial support for children even after they are married</a:t>
            </a:r>
          </a:p>
          <a:p>
            <a:r>
              <a:rPr lang="en-US" dirty="0" smtClean="0"/>
              <a:t>People live with their parents until marriage</a:t>
            </a:r>
          </a:p>
          <a:p>
            <a:r>
              <a:rPr lang="en-US" dirty="0" smtClean="0"/>
              <a:t>The relationship between parents and children is more important than between husband and wife</a:t>
            </a:r>
          </a:p>
          <a:p>
            <a:pPr algn="ctr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84048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Pre-Islamic Revolution: </a:t>
            </a:r>
            <a:r>
              <a:rPr lang="en-US" dirty="0" smtClean="0">
                <a:solidFill>
                  <a:srgbClr val="C00000"/>
                </a:solidFill>
              </a:rPr>
              <a:t>Gender Roles and Rights in Iran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3400" y="3914001"/>
            <a:ext cx="2971800" cy="276999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02060"/>
                </a:solidFill>
              </a:rPr>
              <a:t>Iranian university students in the 1970's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524000"/>
            <a:ext cx="317500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562600" y="3886200"/>
            <a:ext cx="3505200" cy="276999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002060"/>
                </a:solidFill>
              </a:rPr>
              <a:t>Pre Islam Arab Women 4th to 6th century C.E.</a:t>
            </a:r>
            <a:endParaRPr lang="en-US" sz="1200" dirty="0">
              <a:solidFill>
                <a:srgbClr val="002060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267200"/>
            <a:ext cx="30480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1593504"/>
            <a:ext cx="3390900" cy="2325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374900" y="6096000"/>
            <a:ext cx="4559300" cy="276999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002060"/>
                </a:solidFill>
              </a:rPr>
              <a:t>Iranian woman supporting equality between men and women</a:t>
            </a:r>
            <a:endParaRPr lang="en-US" sz="1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0566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152400"/>
            <a:ext cx="8534400" cy="9906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2060"/>
                </a:solidFill>
              </a:rPr>
              <a:t>Pre-Islamic Charter of Human Rights: </a:t>
            </a:r>
            <a:r>
              <a:rPr lang="en-US" dirty="0">
                <a:solidFill>
                  <a:srgbClr val="C00000"/>
                </a:solidFill>
              </a:rPr>
              <a:t>The Cyrus Cylinder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679448"/>
            <a:ext cx="8503920" cy="4264152"/>
          </a:xfrm>
        </p:spPr>
        <p:txBody>
          <a:bodyPr>
            <a:normAutofit fontScale="77500" lnSpcReduction="20000"/>
          </a:bodyPr>
          <a:lstStyle/>
          <a:p>
            <a:r>
              <a:rPr lang="en-US" sz="2400" dirty="0" smtClean="0">
                <a:solidFill>
                  <a:srgbClr val="002060"/>
                </a:solidFill>
              </a:rPr>
              <a:t>The Cyrus Cylinder is a small 6</a:t>
            </a:r>
            <a:r>
              <a:rPr lang="en-US" sz="2400" baseline="30000" dirty="0" smtClean="0">
                <a:solidFill>
                  <a:srgbClr val="002060"/>
                </a:solidFill>
              </a:rPr>
              <a:t>th</a:t>
            </a:r>
            <a:r>
              <a:rPr lang="en-US" sz="2400" dirty="0" smtClean="0">
                <a:solidFill>
                  <a:srgbClr val="002060"/>
                </a:solidFill>
              </a:rPr>
              <a:t> century BC </a:t>
            </a:r>
            <a:r>
              <a:rPr lang="en-US" sz="2400" dirty="0">
                <a:solidFill>
                  <a:srgbClr val="002060"/>
                </a:solidFill>
              </a:rPr>
              <a:t>clay object that </a:t>
            </a:r>
            <a:r>
              <a:rPr lang="en-US" sz="2400" dirty="0" smtClean="0">
                <a:solidFill>
                  <a:srgbClr val="002060"/>
                </a:solidFill>
              </a:rPr>
              <a:t>tells the story of the </a:t>
            </a:r>
            <a:r>
              <a:rPr lang="en-US" sz="2400" dirty="0">
                <a:solidFill>
                  <a:srgbClr val="002060"/>
                </a:solidFill>
              </a:rPr>
              <a:t>ancient Persian emperor Cyrus's </a:t>
            </a:r>
            <a:r>
              <a:rPr lang="en-US" sz="2400" dirty="0" smtClean="0">
                <a:solidFill>
                  <a:srgbClr val="002060"/>
                </a:solidFill>
              </a:rPr>
              <a:t>conquest </a:t>
            </a:r>
            <a:r>
              <a:rPr lang="en-US" sz="2400" dirty="0">
                <a:solidFill>
                  <a:srgbClr val="002060"/>
                </a:solidFill>
              </a:rPr>
              <a:t>of </a:t>
            </a:r>
            <a:r>
              <a:rPr lang="en-US" sz="2400" dirty="0" smtClean="0">
                <a:solidFill>
                  <a:srgbClr val="002060"/>
                </a:solidFill>
              </a:rPr>
              <a:t>Babylon.</a:t>
            </a:r>
          </a:p>
          <a:p>
            <a:endParaRPr lang="en-US" sz="2400" dirty="0" smtClean="0">
              <a:solidFill>
                <a:srgbClr val="002060"/>
              </a:solidFill>
            </a:endParaRPr>
          </a:p>
          <a:p>
            <a:r>
              <a:rPr lang="en-US" sz="2400" dirty="0" smtClean="0">
                <a:solidFill>
                  <a:srgbClr val="002060"/>
                </a:solidFill>
              </a:rPr>
              <a:t>Pre-Islamic Revolution Iranians </a:t>
            </a:r>
            <a:r>
              <a:rPr lang="en-US" sz="2400" dirty="0">
                <a:solidFill>
                  <a:srgbClr val="002060"/>
                </a:solidFill>
              </a:rPr>
              <a:t>see the cylinder as the first charter of human rights with a message of freedom of conscience far ahead of its time</a:t>
            </a:r>
            <a:r>
              <a:rPr lang="en-US" sz="2400" dirty="0" smtClean="0">
                <a:solidFill>
                  <a:srgbClr val="002060"/>
                </a:solidFill>
              </a:rPr>
              <a:t>.</a:t>
            </a:r>
          </a:p>
          <a:p>
            <a:endParaRPr lang="en-US" sz="2400" dirty="0" smtClean="0">
              <a:solidFill>
                <a:srgbClr val="002060"/>
              </a:solidFill>
            </a:endParaRPr>
          </a:p>
          <a:p>
            <a:r>
              <a:rPr lang="en-US" sz="2400" dirty="0" smtClean="0">
                <a:solidFill>
                  <a:srgbClr val="002060"/>
                </a:solidFill>
              </a:rPr>
              <a:t>Emperor </a:t>
            </a:r>
            <a:r>
              <a:rPr lang="en-US" sz="2400" dirty="0">
                <a:solidFill>
                  <a:srgbClr val="002060"/>
                </a:solidFill>
              </a:rPr>
              <a:t>Cyrus’s tolerance earned him the reverence of </a:t>
            </a:r>
            <a:r>
              <a:rPr lang="en-US" sz="2400" dirty="0" smtClean="0">
                <a:solidFill>
                  <a:srgbClr val="002060"/>
                </a:solidFill>
              </a:rPr>
              <a:t>                                 exiled </a:t>
            </a:r>
            <a:r>
              <a:rPr lang="en-US" sz="2400" dirty="0">
                <a:solidFill>
                  <a:srgbClr val="002060"/>
                </a:solidFill>
              </a:rPr>
              <a:t>Babylonian Jews, whose temple in Jerusalem he </a:t>
            </a:r>
            <a:r>
              <a:rPr lang="en-US" sz="2400" dirty="0" smtClean="0">
                <a:solidFill>
                  <a:srgbClr val="002060"/>
                </a:solidFill>
              </a:rPr>
              <a:t>              subsequently </a:t>
            </a:r>
            <a:r>
              <a:rPr lang="en-US" sz="2400" dirty="0">
                <a:solidFill>
                  <a:srgbClr val="002060"/>
                </a:solidFill>
              </a:rPr>
              <a:t>restored, according to Biblical accounts</a:t>
            </a:r>
            <a:r>
              <a:rPr lang="en-US" sz="2400" dirty="0" smtClean="0">
                <a:solidFill>
                  <a:srgbClr val="002060"/>
                </a:solidFill>
              </a:rPr>
              <a:t>.</a:t>
            </a:r>
          </a:p>
          <a:p>
            <a:endParaRPr lang="en-US" sz="2400" dirty="0" smtClean="0">
              <a:solidFill>
                <a:srgbClr val="002060"/>
              </a:solidFill>
            </a:endParaRPr>
          </a:p>
          <a:p>
            <a:r>
              <a:rPr lang="en-US" sz="2400" dirty="0">
                <a:solidFill>
                  <a:srgbClr val="002060"/>
                </a:solidFill>
              </a:rPr>
              <a:t>Today, many Iranian political figures discount Iran’s pre-Islamic legacy, and since the 1979 Islamic revolution that brought them to power, they have attempted to abolish the artifacts of that early tradition: </a:t>
            </a:r>
            <a:endParaRPr lang="en-US" sz="2400" dirty="0" smtClean="0">
              <a:solidFill>
                <a:srgbClr val="002060"/>
              </a:solidFill>
            </a:endParaRPr>
          </a:p>
          <a:p>
            <a:pPr lvl="1"/>
            <a:r>
              <a:rPr lang="en-US" sz="1900" dirty="0">
                <a:solidFill>
                  <a:srgbClr val="002060"/>
                </a:solidFill>
              </a:rPr>
              <a:t>B</a:t>
            </a:r>
            <a:r>
              <a:rPr lang="en-US" sz="1900" dirty="0" smtClean="0">
                <a:solidFill>
                  <a:srgbClr val="002060"/>
                </a:solidFill>
              </a:rPr>
              <a:t>anning </a:t>
            </a:r>
            <a:r>
              <a:rPr lang="en-US" sz="1900" dirty="0">
                <a:solidFill>
                  <a:srgbClr val="002060"/>
                </a:solidFill>
              </a:rPr>
              <a:t>pre-Islamic </a:t>
            </a:r>
            <a:r>
              <a:rPr lang="en-US" sz="1900" dirty="0" smtClean="0">
                <a:solidFill>
                  <a:srgbClr val="002060"/>
                </a:solidFill>
              </a:rPr>
              <a:t>holidays</a:t>
            </a:r>
          </a:p>
          <a:p>
            <a:pPr lvl="1"/>
            <a:r>
              <a:rPr lang="en-US" sz="1900" dirty="0" smtClean="0">
                <a:solidFill>
                  <a:srgbClr val="002060"/>
                </a:solidFill>
              </a:rPr>
              <a:t>Destroying </a:t>
            </a:r>
            <a:r>
              <a:rPr lang="en-US" sz="1900" dirty="0">
                <a:solidFill>
                  <a:srgbClr val="002060"/>
                </a:solidFill>
              </a:rPr>
              <a:t>the </a:t>
            </a:r>
            <a:r>
              <a:rPr lang="en-US" sz="1900" dirty="0" smtClean="0">
                <a:solidFill>
                  <a:srgbClr val="002060"/>
                </a:solidFill>
              </a:rPr>
              <a:t>archeological record of </a:t>
            </a:r>
            <a:r>
              <a:rPr lang="en-US" sz="1900" dirty="0">
                <a:solidFill>
                  <a:srgbClr val="002060"/>
                </a:solidFill>
              </a:rPr>
              <a:t>Persepolis, the ceremonial </a:t>
            </a:r>
            <a:r>
              <a:rPr lang="en-US" sz="1900" dirty="0" smtClean="0">
                <a:solidFill>
                  <a:srgbClr val="002060"/>
                </a:solidFill>
              </a:rPr>
              <a:t>                                       capital of </a:t>
            </a:r>
            <a:r>
              <a:rPr lang="en-US" sz="1900" dirty="0">
                <a:solidFill>
                  <a:srgbClr val="002060"/>
                </a:solidFill>
              </a:rPr>
              <a:t>Cyrus's </a:t>
            </a:r>
            <a:r>
              <a:rPr lang="en-US" sz="1900" dirty="0" smtClean="0">
                <a:solidFill>
                  <a:srgbClr val="002060"/>
                </a:solidFill>
              </a:rPr>
              <a:t>dynasty</a:t>
            </a:r>
            <a:endParaRPr lang="en-US" sz="1900" dirty="0">
              <a:solidFill>
                <a:srgbClr val="002060"/>
              </a:solidFill>
            </a:endParaRPr>
          </a:p>
        </p:txBody>
      </p:sp>
      <p:pic>
        <p:nvPicPr>
          <p:cNvPr id="3074" name="Picture 2" descr="http://www.iranchamber.com/history/cyrus/images/cyrus_cylind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581" b="95806" l="1061" r="9848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5257800"/>
            <a:ext cx="2051194" cy="963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rubicon.dk/wp-content/cyrus-The-Great-Persian-Empero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3127862"/>
            <a:ext cx="1038015" cy="1150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1557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Pre-Revolutionary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C00000"/>
                </a:solidFill>
              </a:rPr>
              <a:t>Women’s Rights and Roles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676400"/>
            <a:ext cx="8503920" cy="4572000"/>
          </a:xfrm>
        </p:spPr>
        <p:txBody>
          <a:bodyPr>
            <a:normAutofit fontScale="92500" lnSpcReduction="10000"/>
          </a:bodyPr>
          <a:lstStyle/>
          <a:p>
            <a:r>
              <a:rPr lang="en-US" sz="2000" dirty="0" smtClean="0">
                <a:solidFill>
                  <a:srgbClr val="002060"/>
                </a:solidFill>
              </a:rPr>
              <a:t>Women made up more than 50% of Iranian University students, and could attend universities as of 1937.</a:t>
            </a:r>
          </a:p>
          <a:p>
            <a:endParaRPr lang="en-US" sz="2000" dirty="0" smtClean="0">
              <a:solidFill>
                <a:srgbClr val="002060"/>
              </a:solidFill>
            </a:endParaRPr>
          </a:p>
          <a:p>
            <a:r>
              <a:rPr lang="en-US" sz="2000" dirty="0" smtClean="0"/>
              <a:t> </a:t>
            </a:r>
            <a:r>
              <a:rPr lang="en-US" sz="2000" dirty="0" smtClean="0">
                <a:solidFill>
                  <a:srgbClr val="002060"/>
                </a:solidFill>
              </a:rPr>
              <a:t>Many women practiced with the use of veils when they were in public, and around men not related to them at home. </a:t>
            </a:r>
          </a:p>
          <a:p>
            <a:endParaRPr lang="en-US" sz="2000" dirty="0" smtClean="0">
              <a:solidFill>
                <a:srgbClr val="002060"/>
              </a:solidFill>
            </a:endParaRPr>
          </a:p>
          <a:p>
            <a:r>
              <a:rPr lang="en-US" sz="2000" dirty="0" smtClean="0">
                <a:solidFill>
                  <a:srgbClr val="002060"/>
                </a:solidFill>
              </a:rPr>
              <a:t>Iranian women were given the right to vote in 1963.</a:t>
            </a:r>
          </a:p>
          <a:p>
            <a:endParaRPr lang="en-US" sz="2000" dirty="0" smtClean="0">
              <a:solidFill>
                <a:srgbClr val="002060"/>
              </a:solidFill>
            </a:endParaRPr>
          </a:p>
          <a:p>
            <a:r>
              <a:rPr lang="en-US" sz="2000" dirty="0" smtClean="0">
                <a:solidFill>
                  <a:srgbClr val="002060"/>
                </a:solidFill>
              </a:rPr>
              <a:t>The </a:t>
            </a:r>
            <a:r>
              <a:rPr lang="en-US" sz="2000" dirty="0">
                <a:solidFill>
                  <a:srgbClr val="002060"/>
                </a:solidFill>
              </a:rPr>
              <a:t>minimum marriage age for women was set at 15, and women were </a:t>
            </a:r>
            <a:r>
              <a:rPr lang="en-US" sz="2000" dirty="0" smtClean="0">
                <a:solidFill>
                  <a:srgbClr val="002060"/>
                </a:solidFill>
              </a:rPr>
              <a:t>allowed to include the right to divorce in their marriage contracts.</a:t>
            </a:r>
          </a:p>
          <a:p>
            <a:endParaRPr lang="en-US" sz="2000" dirty="0" smtClean="0">
              <a:solidFill>
                <a:srgbClr val="002060"/>
              </a:solidFill>
            </a:endParaRPr>
          </a:p>
          <a:p>
            <a:r>
              <a:rPr lang="en-US" sz="2000" dirty="0" smtClean="0">
                <a:solidFill>
                  <a:srgbClr val="002060"/>
                </a:solidFill>
              </a:rPr>
              <a:t>Many </a:t>
            </a:r>
            <a:r>
              <a:rPr lang="en-US" sz="2000" dirty="0">
                <a:solidFill>
                  <a:srgbClr val="002060"/>
                </a:solidFill>
              </a:rPr>
              <a:t>women often held jobs that were outside the official labor sphere, more 'feminine' jobs, such as domestic servants, and self-employed vendors. </a:t>
            </a:r>
          </a:p>
        </p:txBody>
      </p:sp>
    </p:spTree>
    <p:extLst>
      <p:ext uri="{BB962C8B-B14F-4D97-AF65-F5344CB8AC3E}">
        <p14:creationId xmlns:p14="http://schemas.microsoft.com/office/powerpoint/2010/main" val="1360121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Pre-Revolutionary </a:t>
            </a:r>
            <a:r>
              <a:rPr lang="en-US" dirty="0" smtClean="0">
                <a:solidFill>
                  <a:srgbClr val="C00000"/>
                </a:solidFill>
              </a:rPr>
              <a:t>Men’s Rights and Roles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>
                <a:solidFill>
                  <a:srgbClr val="002060"/>
                </a:solidFill>
              </a:rPr>
              <a:t>Men’s statuses were based upon wealth.</a:t>
            </a:r>
          </a:p>
          <a:p>
            <a:pPr marL="0" indent="0">
              <a:buNone/>
            </a:pPr>
            <a:endParaRPr lang="en-US" sz="2000" dirty="0" smtClean="0">
              <a:solidFill>
                <a:srgbClr val="002060"/>
              </a:solidFill>
            </a:endParaRPr>
          </a:p>
          <a:p>
            <a:r>
              <a:rPr lang="en-US" sz="2000" dirty="0" smtClean="0">
                <a:solidFill>
                  <a:srgbClr val="002060"/>
                </a:solidFill>
              </a:rPr>
              <a:t>Some believed that men held power over their households, children, and the less fortunate.</a:t>
            </a:r>
          </a:p>
          <a:p>
            <a:pPr marL="0" indent="0">
              <a:buNone/>
            </a:pPr>
            <a:endParaRPr lang="en-US" sz="2000" dirty="0" smtClean="0">
              <a:solidFill>
                <a:srgbClr val="002060"/>
              </a:solidFill>
            </a:endParaRPr>
          </a:p>
          <a:p>
            <a:r>
              <a:rPr lang="en-US" sz="2000" dirty="0" smtClean="0">
                <a:solidFill>
                  <a:srgbClr val="002060"/>
                </a:solidFill>
              </a:rPr>
              <a:t>Men are allowed to have up to four wives as long as they provide equally for all of them.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rgbClr val="002060"/>
                </a:solidFill>
              </a:rPr>
              <a:t> </a:t>
            </a:r>
            <a:endParaRPr lang="en-US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8662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rcRect l="18685" r="19220"/>
          <a:stretch>
            <a:fillRect/>
          </a:stretch>
        </p:blipFill>
        <p:spPr>
          <a:xfrm>
            <a:off x="4343400" y="2514600"/>
            <a:ext cx="3962400" cy="37962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002060"/>
                </a:solidFill>
              </a:rPr>
              <a:t>Pre-Islamic Revolution: </a:t>
            </a:r>
            <a:r>
              <a:rPr lang="en-US" dirty="0" smtClean="0">
                <a:solidFill>
                  <a:srgbClr val="C00000"/>
                </a:solidFill>
              </a:rPr>
              <a:t>Education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rgbClr val="002060"/>
                </a:solidFill>
              </a:rPr>
              <a:t>Public school – </a:t>
            </a:r>
            <a:r>
              <a:rPr lang="en-US" sz="2400" dirty="0" smtClean="0">
                <a:solidFill>
                  <a:srgbClr val="002060"/>
                </a:solidFill>
              </a:rPr>
              <a:t>Free</a:t>
            </a:r>
            <a:endParaRPr lang="en-US" sz="2400" dirty="0">
              <a:solidFill>
                <a:srgbClr val="002060"/>
              </a:solidFill>
            </a:endParaRPr>
          </a:p>
          <a:p>
            <a:r>
              <a:rPr lang="en-US" sz="2400" dirty="0">
                <a:solidFill>
                  <a:srgbClr val="002060"/>
                </a:solidFill>
              </a:rPr>
              <a:t>Parents enroll their children at age 6</a:t>
            </a:r>
          </a:p>
          <a:p>
            <a:r>
              <a:rPr lang="en-US" sz="2400" dirty="0">
                <a:solidFill>
                  <a:srgbClr val="002060"/>
                </a:solidFill>
              </a:rPr>
              <a:t>Elementary – 5 years </a:t>
            </a:r>
            <a:endParaRPr lang="en-US" sz="2400" dirty="0" smtClean="0">
              <a:solidFill>
                <a:srgbClr val="002060"/>
              </a:solidFill>
            </a:endParaRPr>
          </a:p>
          <a:p>
            <a:r>
              <a:rPr lang="en-US" sz="2400" dirty="0" smtClean="0">
                <a:solidFill>
                  <a:srgbClr val="002060"/>
                </a:solidFill>
              </a:rPr>
              <a:t>Junior High – 3 years</a:t>
            </a:r>
          </a:p>
          <a:p>
            <a:endParaRPr lang="en-US" dirty="0" smtClean="0">
              <a:solidFill>
                <a:srgbClr val="002060"/>
              </a:solidFill>
            </a:endParaRPr>
          </a:p>
          <a:p>
            <a:endParaRPr lang="en-US" dirty="0" smtClean="0">
              <a:solidFill>
                <a:srgbClr val="002060"/>
              </a:solidFill>
            </a:endParaRPr>
          </a:p>
          <a:p>
            <a:endParaRPr lang="en-US" dirty="0" smtClean="0">
              <a:solidFill>
                <a:srgbClr val="002060"/>
              </a:solidFill>
            </a:endParaRPr>
          </a:p>
          <a:p>
            <a:endParaRPr lang="en-US" dirty="0">
              <a:solidFill>
                <a:srgbClr val="00206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5075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Pre-Revolutionary </a:t>
            </a:r>
            <a:r>
              <a:rPr lang="en-US" dirty="0" smtClean="0">
                <a:solidFill>
                  <a:srgbClr val="C00000"/>
                </a:solidFill>
              </a:rPr>
              <a:t>Education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Senior High – 3 years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Pre-university Education – 1 year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Language of Instruction – Farsi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Large network of private and public universities</a:t>
            </a:r>
          </a:p>
          <a:p>
            <a:endParaRPr lang="en-US" dirty="0"/>
          </a:p>
        </p:txBody>
      </p:sp>
      <p:pic>
        <p:nvPicPr>
          <p:cNvPr id="4" name="Picture 3" descr="https://encrypted-tbn1.gstatic.com/images?q=tbn:ANd9GcSRPnKWKYqAQpO7aRXoXIsysHbst1MHFBzXIHMT4UdBQ1AAWNx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581400"/>
            <a:ext cx="3733800" cy="2800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Pre-Revolutionary </a:t>
            </a:r>
            <a:r>
              <a:rPr lang="en-US" dirty="0" smtClean="0">
                <a:solidFill>
                  <a:srgbClr val="C00000"/>
                </a:solidFill>
              </a:rPr>
              <a:t>Education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Females over 9 years old had to be covered in a traditional veil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rcRect b="4000"/>
          <a:stretch>
            <a:fillRect/>
          </a:stretch>
        </p:blipFill>
        <p:spPr>
          <a:xfrm>
            <a:off x="3276600" y="2209800"/>
            <a:ext cx="2914650" cy="3886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Pre-Islamic Revolution:  </a:t>
            </a:r>
            <a:r>
              <a:rPr lang="en-US" dirty="0" smtClean="0">
                <a:solidFill>
                  <a:srgbClr val="C00000"/>
                </a:solidFill>
              </a:rPr>
              <a:t>Religions in Iran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514600"/>
            <a:ext cx="1790700" cy="2066192"/>
          </a:xfrm>
          <a:ln w="38100">
            <a:solidFill>
              <a:schemeClr val="bg2">
                <a:lumMod val="50000"/>
              </a:schemeClr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1653565"/>
            <a:ext cx="2895600" cy="1546835"/>
          </a:xfrm>
          <a:prstGeom prst="rect">
            <a:avLst/>
          </a:prstGeom>
          <a:ln w="38100">
            <a:solidFill>
              <a:schemeClr val="bg2">
                <a:lumMod val="50000"/>
              </a:schemeClr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1976443"/>
            <a:ext cx="1828800" cy="2644048"/>
          </a:xfrm>
          <a:prstGeom prst="rect">
            <a:avLst/>
          </a:prstGeom>
          <a:ln w="38100">
            <a:solidFill>
              <a:schemeClr val="bg2">
                <a:lumMod val="50000"/>
              </a:schemeClr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762000" y="46482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u="sng" dirty="0" smtClean="0"/>
              <a:t>Judaism</a:t>
            </a:r>
            <a:endParaRPr lang="en-US" b="1" i="1" u="sng" dirty="0"/>
          </a:p>
        </p:txBody>
      </p:sp>
      <p:sp>
        <p:nvSpPr>
          <p:cNvPr id="8" name="TextBox 7"/>
          <p:cNvSpPr txBox="1"/>
          <p:nvPr/>
        </p:nvSpPr>
        <p:spPr>
          <a:xfrm>
            <a:off x="3429000" y="32004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u="sng" dirty="0" smtClean="0"/>
              <a:t>Zoroastrianism</a:t>
            </a:r>
            <a:endParaRPr lang="en-US" b="1" i="1" u="sng" dirty="0"/>
          </a:p>
        </p:txBody>
      </p:sp>
      <p:sp>
        <p:nvSpPr>
          <p:cNvPr id="9" name="TextBox 8"/>
          <p:cNvSpPr txBox="1"/>
          <p:nvPr/>
        </p:nvSpPr>
        <p:spPr>
          <a:xfrm>
            <a:off x="6781800" y="46482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u="sng" dirty="0" smtClean="0"/>
              <a:t>Christianity</a:t>
            </a:r>
            <a:endParaRPr lang="en-US" b="1" i="1" u="sng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52400" y="5410199"/>
            <a:ext cx="8503920" cy="1066801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>
                <a:solidFill>
                  <a:srgbClr val="002060"/>
                </a:solidFill>
              </a:rPr>
              <a:t>Fun fact: Pre-Islamic religions in Iran were all monotheistic, with Zoroastrianism being credited with the concept of one god, heaven and hell that influenced the modern religions of Judaism, Christianity and Islam.</a:t>
            </a:r>
          </a:p>
          <a:p>
            <a:endParaRPr lang="en-US" sz="1800" dirty="0" smtClean="0">
              <a:solidFill>
                <a:srgbClr val="002060"/>
              </a:solidFill>
            </a:endParaRPr>
          </a:p>
          <a:p>
            <a:endParaRPr lang="en-US" sz="1800" dirty="0" smtClean="0">
              <a:solidFill>
                <a:srgbClr val="002060"/>
              </a:solidFill>
            </a:endParaRPr>
          </a:p>
          <a:p>
            <a:endParaRPr lang="en-US" sz="1800" dirty="0" smtClean="0">
              <a:solidFill>
                <a:srgbClr val="002060"/>
              </a:solidFill>
            </a:endParaRPr>
          </a:p>
          <a:p>
            <a:endParaRPr lang="en-US" sz="1800" dirty="0"/>
          </a:p>
        </p:txBody>
      </p:sp>
      <p:pic>
        <p:nvPicPr>
          <p:cNvPr id="4098" name="Picture 2" descr="http://www.religionfacts.com/islam/images/symbols/crescent-200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0" y="3657600"/>
            <a:ext cx="1257300" cy="1257300"/>
          </a:xfrm>
          <a:prstGeom prst="rect">
            <a:avLst/>
          </a:prstGeom>
          <a:noFill/>
          <a:ln w="38100">
            <a:solidFill>
              <a:schemeClr val="tx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429000" y="49530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u="sng" dirty="0" smtClean="0"/>
              <a:t>Islam</a:t>
            </a:r>
            <a:endParaRPr lang="en-US" b="1" i="1" u="sng" dirty="0"/>
          </a:p>
        </p:txBody>
      </p:sp>
    </p:spTree>
    <p:extLst>
      <p:ext uri="{BB962C8B-B14F-4D97-AF65-F5344CB8AC3E}">
        <p14:creationId xmlns:p14="http://schemas.microsoft.com/office/powerpoint/2010/main" val="2594365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352800"/>
            <a:ext cx="4267200" cy="2865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Pre-Revolutionary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C00000"/>
                </a:solidFill>
              </a:rPr>
              <a:t>Learning Opportunities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Prior to Islamic Revolution, educational opportunities were </a:t>
            </a:r>
            <a:r>
              <a:rPr lang="en-US" dirty="0" smtClean="0">
                <a:solidFill>
                  <a:srgbClr val="002060"/>
                </a:solidFill>
              </a:rPr>
              <a:t>increasing.</a:t>
            </a:r>
            <a:endParaRPr lang="en-US" dirty="0">
              <a:solidFill>
                <a:srgbClr val="002060"/>
              </a:solidFill>
            </a:endParaRPr>
          </a:p>
          <a:p>
            <a:r>
              <a:rPr lang="en-US" dirty="0" smtClean="0">
                <a:solidFill>
                  <a:srgbClr val="002060"/>
                </a:solidFill>
              </a:rPr>
              <a:t>There were big </a:t>
            </a:r>
            <a:r>
              <a:rPr lang="en-US" dirty="0">
                <a:solidFill>
                  <a:srgbClr val="002060"/>
                </a:solidFill>
              </a:rPr>
              <a:t>gains in the number of people who went to </a:t>
            </a:r>
            <a:r>
              <a:rPr lang="en-US" dirty="0" smtClean="0">
                <a:solidFill>
                  <a:srgbClr val="002060"/>
                </a:solidFill>
              </a:rPr>
              <a:t>school, </a:t>
            </a:r>
            <a:r>
              <a:rPr lang="en-US" dirty="0">
                <a:solidFill>
                  <a:srgbClr val="002060"/>
                </a:solidFill>
              </a:rPr>
              <a:t>but still disparity between males and females and between urban and rural areas</a:t>
            </a:r>
            <a:r>
              <a:rPr lang="en-US" dirty="0" smtClean="0">
                <a:solidFill>
                  <a:srgbClr val="002060"/>
                </a:solidFill>
              </a:rPr>
              <a:t>.</a:t>
            </a:r>
            <a:endParaRPr lang="en-US" dirty="0">
              <a:solidFill>
                <a:srgbClr val="002060"/>
              </a:solidFill>
            </a:endParaRPr>
          </a:p>
          <a:p>
            <a:r>
              <a:rPr lang="en-US" dirty="0">
                <a:solidFill>
                  <a:srgbClr val="002060"/>
                </a:solidFill>
              </a:rPr>
              <a:t>Mixed gender, coed schools were </a:t>
            </a:r>
            <a:r>
              <a:rPr lang="en-US" dirty="0" smtClean="0">
                <a:solidFill>
                  <a:srgbClr val="002060"/>
                </a:solidFill>
              </a:rPr>
              <a:t>common.</a:t>
            </a:r>
            <a:br>
              <a:rPr lang="en-US" dirty="0" smtClean="0">
                <a:solidFill>
                  <a:srgbClr val="002060"/>
                </a:solidFill>
              </a:rPr>
            </a:br>
            <a:endParaRPr lang="en-US" dirty="0" smtClean="0">
              <a:solidFill>
                <a:srgbClr val="002060"/>
              </a:solidFill>
            </a:endParaRPr>
          </a:p>
          <a:p>
            <a:endParaRPr lang="en-US" dirty="0" smtClean="0">
              <a:solidFill>
                <a:srgbClr val="002060"/>
              </a:solidFill>
            </a:endParaRPr>
          </a:p>
          <a:p>
            <a:endParaRPr lang="en-US" dirty="0" smtClean="0">
              <a:solidFill>
                <a:srgbClr val="002060"/>
              </a:solidFill>
            </a:endParaRPr>
          </a:p>
          <a:p>
            <a:endParaRPr lang="en-US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00206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4049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Pre-Revolutionary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C00000"/>
                </a:solidFill>
              </a:rPr>
              <a:t>Textbooks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Shah was trying to modernize schools – used textbooks directly translated from French that showed people in western </a:t>
            </a:r>
            <a:r>
              <a:rPr lang="en-US" dirty="0" smtClean="0">
                <a:solidFill>
                  <a:srgbClr val="002060"/>
                </a:solidFill>
              </a:rPr>
              <a:t>dress. </a:t>
            </a:r>
          </a:p>
          <a:p>
            <a:endParaRPr lang="en-US" dirty="0">
              <a:solidFill>
                <a:srgbClr val="002060"/>
              </a:solidFill>
            </a:endParaRPr>
          </a:p>
          <a:p>
            <a:r>
              <a:rPr lang="en-US" dirty="0" smtClean="0">
                <a:solidFill>
                  <a:srgbClr val="002060"/>
                </a:solidFill>
              </a:rPr>
              <a:t>Social </a:t>
            </a:r>
            <a:r>
              <a:rPr lang="en-US" dirty="0">
                <a:solidFill>
                  <a:srgbClr val="002060"/>
                </a:solidFill>
              </a:rPr>
              <a:t>studies textbooks covered a lot about the Shah, his wife and his </a:t>
            </a:r>
            <a:r>
              <a:rPr lang="en-US" dirty="0" smtClean="0">
                <a:solidFill>
                  <a:srgbClr val="002060"/>
                </a:solidFill>
              </a:rPr>
              <a:t>son</a:t>
            </a:r>
          </a:p>
          <a:p>
            <a:endParaRPr lang="en-US" dirty="0">
              <a:solidFill>
                <a:srgbClr val="002060"/>
              </a:solidFill>
            </a:endParaRPr>
          </a:p>
          <a:p>
            <a:r>
              <a:rPr lang="en-US" dirty="0">
                <a:solidFill>
                  <a:srgbClr val="002060"/>
                </a:solidFill>
              </a:rPr>
              <a:t>Social studies textbooks also covered the United Nations Declaration on Human Rights</a:t>
            </a:r>
          </a:p>
          <a:p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5588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Pre-Islamic Revolution:  </a:t>
            </a:r>
            <a:r>
              <a:rPr lang="en-US" dirty="0" smtClean="0">
                <a:solidFill>
                  <a:srgbClr val="C00000"/>
                </a:solidFill>
              </a:rPr>
              <a:t>Economy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dirty="0" smtClean="0"/>
              <a:t>Iranian currency is called </a:t>
            </a:r>
            <a:r>
              <a:rPr lang="en-US" dirty="0" err="1" smtClean="0"/>
              <a:t>rial</a:t>
            </a:r>
            <a:r>
              <a:rPr lang="en-US" dirty="0" smtClean="0"/>
              <a:t>.</a:t>
            </a:r>
          </a:p>
          <a:p>
            <a:pPr algn="ctr">
              <a:buNone/>
            </a:pPr>
            <a:endParaRPr lang="en-US" dirty="0"/>
          </a:p>
        </p:txBody>
      </p:sp>
      <p:sp>
        <p:nvSpPr>
          <p:cNvPr id="6146" name="AutoShape 2" descr="data:image/jpeg;base64,/9j/4AAQSkZJRgABAQAAAQABAAD/2wCEAAkGBhQSERQUExQWFRUUGBgYGBcYFxgaGhocGxwXGBgYHRoYGyYeFxkjGxcYHy8gJCcpLCwsGB4xNTAqNSYrLCkBCQoKDgwOGg8PGiwkHyQvLCwsLCksLCwsLCwsLCwsLCwsLCwpLCwsLCwsLCwsLCwsLCksLCksLCwsLCwsLCwsLP/AABEIAJkBSAMBIgACEQEDEQH/xAAbAAABBQEBAAAAAAAAAAAAAAADAQIEBQYAB//EAD4QAAECBAQEAwYEBQQCAwEAAAECEQADITEEEkFRBSJhcROBkQYyobHR8EJSweEUFSNiknKC0vEz4nOiwlP/xAAZAQADAQEBAAAAAAAAAAAAAAABAgMABAX/xAArEQACAgEDAwIFBQEAAAAAAAAAAQIRIQMSMRNBUQRhFCIycfCRobHR8UL/2gAMAwEAAhEDEQA/APZxCPCwLEYhKElS1BKRcksI52OlY94R4rFe0crdXfKr6PAcb7TSUSlLCgpnZNQSWJZmcUBLtYEwtop05eC4z/COePMpftDMlTPF8QGYcy5iK5VoJISztQMGNwCL1Bu1e2gmshP9EkAkku71ASoUY3ehOw11jdJ2bJ454x5lAuSCTqSAT3qSYHPQQygyms/ye6T0Bgb/AGHWhfc2jxxjCKnqUoLGY194ElQH+pj8/wBRBZ+LSoFkAKI95yVDepG1Lm5vG3jP0z8m0zQhVGFwyGc+GFOGbLyuNbXalBDMTNdmAYWSSVAHeqS2lG9Y283w2eTelQjvFDs4cVv8Yw0vFsKoSspAClrJOxA5qDs9mZrxCkoTncrQwLkugk9FJzChsebepg7mI9FLuejiYGfTeFE0M7ht3p6xgJs4FJCRLTvlWkBTWBS7DfWoprC4ZYCaiWpy+UrTlT1YFid7GgqawbE6fubsz005k1tUV7bw5M0GxBbYx5/i5SVLcFABABrLTl7cxfe4uaDQy5iLDw3ZgsZEKGhVRZrrceQJEG2Hpm5ROSXZQLXYgt3a0D/jpbE+IhhfmTTvWkefyEBJcmWWBBTmlgKfU1poWYh9mguIWlQS3hgpLhI8MJrrm8QmnbU1jWzdJeTdjFJJAC0kmoGYV6itY44lIVlzJzH8LjN6XjDScoTlZCiBmIUlBAeg5xMLOQ4dIdlXEAMl1VUlnzPmQ46DmqKe87+jRrZumvJ6AcWl8uZL7Zg/o7wz+Yy2fxENZ86Wfa8YtagUlOWUgHRAQSbmpzpYHoKVgeGk5MxOVyGYhCgQKg/+QfIi/RtuN00bubjEJDqWlINiVAA9nvDV41CAMykpJGqgPmYwM0Ank8NJDApTlYC4NFOD82vB0zzKSlpaWLpEwhJzNpmSogEbO9GtSFsK0k+5tTxGW5HiIpfmTTvWkOTjEFJUFpyi5zBvV2jByVFwRcFxTUb7/wDdoPiQosSgJY+8EivQsfv1gb2V+HXk2v8AGoyhWdOU2OYMfN2hP5jLp/URW3OmulK7xisNiWfkClEuCwJHatNftmFNnKWpeYMczK2fKCACDoCP1eBvMvTZ5N5KxstXurSrsoH5GFRjpZBIWggXIUGHetIxKsQpQYpSSaPlqPN7+npSFQtSC8xOa7OAQ5b+76awd5vhvc2f80lM/iIaz5k39Y4cSlmgmIr/AHJ1trGOViVTFCxIBYDbs9vhD0T1ywElKSlzQgKv3Pz31jbzP01dzX/xyM2XOnMPw5g/peGfzCX/AP0RT+4fWMR4tRsDRN96dq7Qq5hqo3dg7MLkqYdHr9a7qM3wy8myTxSWfxjzcD1IaDoxCTZQPYg/KPMMTxUMcoexExRJzbsEnlbY+gvEL+aL5Rmdy3up3y3Z3BG8MpMWWhHsz1udjUIDrWlI3UQPnB5a3AIsaiPGsPjCAVKIU6CCoh1EqcUawbs43anrPBcd4smWvdIfvZQ9QYdMjPT2qyeEnpHQ5JhIYgK8ZfGTvGmKUo8iCQnoBQq/1E67MO+ojITUeH4iD+F/MA5h6prEJnXodwONxIlhzSnupoejne32XjOYrCzlyziVDkSoCkx0lKmSzNYKNS932pa8fmFCFMalSMxowVlUog6sPdy1oLFzEXgc98Li5JIKRLUtLOE1SoKZ+qQfOBFZLydRtFAg+6CMqWKewObMB5Bx5vDEzHoqmYJcg1KUgP8A7a21rpa0n8NAkomlaVGaTypUAoMklTvqE0Jo3KNXDsfwdKJkqWJssmYEqzOClDlnNCB/aaPXvDC7kO4PxBl5FEglynKQyT+EEkGh7sLWtpAaF/xJzBrFqONuo9HBD5XiGHEmaUIWFeGQzJS5UMqg5AuCajR40+OWAFgMFeIqjk0sWYM7hJ27kVVoZSboXCPkF2csx0ct2iLjCyh8YSZIXkYKAZwNRtQlPwvFcnBLUTWvn/xhGPuSdl67a9q2FIh4ghSwHvchu5PcJBMRRw+aA2b5/wDGkD/lswKzPmapAdzuKi5BIrGyJ1I+Sww6ScpA5iElIDEpzuUIRmdKeUFSllyflNnpyD+rmJAcupKlBLhKly5iUpLpJDpIqIpsDOyAZny8vM6k+44SoKSnkUASkpIrBp2MQQQ5ShiMzqIAUQqYorWxmTFMwADCKJkXllpImHmCveQopU2pD18wQfODOaXr8Yr5GNBzqIIK1FTUcPYegF3ivmcUUVZThysomqWhZWBLqVZVFgTRKmatqMYZNAovE4kOlnLqUjQVQFFR6gGWR5x38UApCblRNjZkpU59UD/cPOtm8QQhCBQM7zVFsuYgrIAd1FVtA99CKZxaTJRLUCyM5TnBKmc5lkqclRK5YSVOSXMa0CmWWJxyZYTmU2ZQSkCqlE5WCUhyf0+YlGYAApXvzFMpIy5UZCoJF+blAzX53BoCIOE4olcxc2WoqTkShIYpBUFKKmWUvlrVgRUULUeJvM9RMUAFzADQCuSWFEhNQ+ZjuXVQa0jE+SlKQQlmBILF6/icu5VZ3ruYMVXD/fNGdlYk4crRKwylyyrOFeKMyiQnNmzh3cHam9yqcZOWlScnhBlVVMMyYSQpgDZAfUu1WrAtGLJGHcrImqyTiFipzF0E5Ulh4aMoNhmLOVC0SsQrKkJBKQxqDUJSFEsdCwZ61U8VMvGzMsglCUKdlpKrJIUKfmWwsNT0ibPxKTdyKgtdlAg01ZwfJozkjBJAmZkpScv9omKlpBy58oyJKlrCWJWqjwqsYDQ1CsgUSwKklZlKC8tDMQsOlY6dXCnE8nMHdi4EwpKgMniImSXUglIYpP1eomOVDlL8uVLZc2WqEIQS6UBRzKWq9YDmuxh0zChZSFVKVgEPQjMULdjYs/lBcbNPiuEqdDMQOTKffBYtVz2KE71EvgahddbmhuanXeGzMOrVZLbv9Yi3Z1Q9QkH4Thf6qiouEvkc2zuV+luxgssvJUQQkzM6waH3jy07ZYqHRpN00BPexgScUiifFoKChannByF61lucL4uVOZmLlXKXozMQQ7kl2o0PxWDdYOYlBAKgTqhsnqS5/wBEVeHmJUeWbXsR81ViccETeYT3H/tSAb4ig/DsN/UUsqvQJ5bNluztrldrE1sqOGNLmZ1Ekjw0qeoSn3K2d6kw2Rwuo/qN5f8AvB8TwkhBUVk5QTVP/tGQr9UuLIeBGSXmLeJNVzVNzRuwbSAcaURLqq5Ggb0At6wfCyXYFBmPUJdQO+ZwfPYPDcfhKMc6H+tSDc0prc9oZMPVuWTvabByvBwk2SkJQoKQRRqpKgFFq8yVgk7mKISllso6Aal20HvMTTfMBFtxKeZeEwyGGYT5igPeDJBUHGoeaHFNXgJ9pJhxP8S0sqCWCWZISB1OZyFKLu9ALRclkrZUpQUCkMznrRquAbBtWDRufYniWQJlKoFWq7F2D97d23JjK4Ljs1C5q0lGaaFZllDsSSSQAeVibVBABq0WXBJQ8OWAQoZ+U2dDJDl9SxfqG0gN1kbbuTTPTkwkA4bNKpSFG5Af5P53hIocDWSWqM77T5CGH/kymo0BehH4nqwpu6RfRKjK8ZH9RTk+816VQCCNlcoD7PtEpFtL6iv4thysHlKc9QVJZJWnKz/6qgPbN3jNS5ypaZyDmzTEJQVFLMklJLNQMgKT3Mac4YakDVjVJax2Ol4gYvgyVlyohQc5gSQ7vzBRDl3Ygv1tC3k60lVMy801UAMujgJ1Uljvet7fAqVk1fKksSqoIJ5SSU2YuNiFaaEVgZkvKVh0OvmoQSaP3Bq3QwfDcJXMmJlJUCrIAsty5feCiBch00NyRapg2Bqg3CcMSuiSyGcEugkFwpwNQ+lgTF0ccJSwFLyOSRRlrqBoMzkkBn31eFl8NXJSElKikapcjuSmr294aBrRy8OVqllCFFSC7so0KVJIqGF+lojLUHik+eB2ZOYpJAXlSrQfiSku2rrAfV1O9DERMxJWAlWYkFQbUAs9urQmL9n52fxFBDZgQQpRUGylqBm5SDdsxOhd2CCJapq6AF1BOZJKQAFNQkVUqYW6dRC77+pAnGNYeSVh52YKuwUpI6tQm27jyhs2eEkPmc9CdnLBNAHFTvEdGFCpIQsHmSCoWqeZXxJgmIwSZqklQzBNgwud6VDaftBSbXj7f4c7UVLIsxct/eUFFQQcpIOYhwDlFS2+kR14OUVElU0lAuVKIDCtcrOBtWHzMC04TAC+ViBl96wNaOzh9oTBYVBKlEArVUlk2NGA0pfc30hm/BqjV2xnhSQWzroEksssAuias1TCycLLU+UzGQSk8yqEM4t2h0nhATLVLZwp9RayR/tSwHaBz5GSVKl1quUkmlXUCo+bG+8GnLkEnHs2SFcJSQxzm1CokPQ69RDf5ehI/G1aZj3NLXhqpqgtXRquHcjMX0Zin0MGDkglJbuml9636fKM1mxLYD+CapEzK9s6qDTy19dKg6MAg1Gdv/kXD1YhloRcqCjdNAlv1UIj4LCzJYUSpS3Uq+UMHoAATQV9TQQwLZK/lo/v/wA1/WO/lqdc3+a/rDZDlWu90/PqK9olPu3qIhJVmwNtYI83g0tTOkqYuHUqh0IrQ1hU4FBDgKIOviKrsb1vAUSDOqstKNUoBAKhoVnUH8gpWr2iZPmAUAr3GzgDyHk3YHc9zZA/yxAJLFzfnWH7sawPw0y3KUMTcuXPcmvlE1EsgFx8RsNur/CKvHTWS+169IyuzJWV3EuJkFk1J+H1itxAUosSb+tzby+UF4dJK5hJrWo7i3x+EaOV7OJUxNDXuXaLxidCSiZ3B4WYoOeZGlB5GlRX5Rao9mkKDrIzGxKa9i3vfd40UvBhCWSAAO0RMVLu9fQw9UDdfBU4/gqSlgnmFlVfv2d6f9CnmomSrFsrOHpuKaDtG3w6eUcoKdh+/wBYrOMSUlBOX8NXuHNPK9Q9YDiBO8MhcOxucBSW6vcHURdyCFpKVChBBD6Ed4xGAX4c4AHlUWZ9dDGxwRqPrE9qTwc+pGmHwGEMsqq+Zh1o969RD+IYYTJZBFRUdx5+XnBg32YKAPsxOMrfKJuTuzALk+GEzEqB5FcigkguMxooEMVMTc0HlZYriQxaU+NJHiZKTUZmdmIKXDs51OtIvU8JkpshL7nmPqp2ERuIcOQElaRlKaljQgVNNKOzRfcdMdeLeUU8ngspgRMXnzOAkNytUEqAuQdCGahi84RgAtaADldwP7QATlHX3qnUk6xAwpUSwAzVLl9xsK3jQ+z2EdSSC6Zdz1INO/MT0pvGTtnVJ1FuzSSZYSABQAADypHQ8R0XPNYilUjKcQnJmLID6PQghikpVXotqiomRrGjG+0q/BSoykOtRyooSAoghJLlkpAo9tLPEpFtPkiDFqTmDpASMxUSyWD1YgtaDcFk/wASgTSFJQTQalqP/aNKbaQ/2Ww9C/MwbMa5jykqc3dWdXnGhCKwqReU2uCMvApKMhSChmytRtoj8H4OJOdhUkAG5KUhkv1Dn7oLR454Vk7ZwRC5N6wgXDnjnkARcsEMRTaKnjOGEuWZiJImlLOgOFFNlZW1AL20MXLx0TujIyGJShRlKlDKlaXKbEEkBiL5gQoNd3gKyQXY99O97Rce0+AzpHLmTULbYuPWrvuIouFyleGELqUcoIDBSR7hbSlCNCkxWMinKJaCCBSvf94iLllBok1sR8Ndg3Vn6iTIezV7n6x04cyQRQ9/r2HnFILuyfDI38WVTAhIY5Ss1uHyi/VzrYaGGYhBUuWi5Bzs9gkKAJ/3KDUqx2MM41wMTsq8ykqQLpuRtfd/WH8L4amUlQRVRNVEuVbEl7O9usO5V2NirRGlTlCbNSpCgAc2ck5T7mUDc0Ip+sGPEzVWRTq5ZUsuFFn51B3QCrewG5h+CTiAXnGXly2SC+Zz12YUvtvIkqqQBQ92169D8I0rXACJOSpK0KouZ4ZQkO2ZRIKlGvKkBIJ6HdnD/DYmUlcxcwzFBLJQkAD3gVMNSwYUOsWqMMAorZ1GlTZP5RWgep38g0TAy1oQEzSlRBUSRq5dy5vVvNTRqdZAn4KiZ7TS1OBKnO4oGB0cOC7aUDtRxBsdxOcqTMV4apSQkupZIUQaMlD9bm0ahKhf9fheIXF5i8qRLCC6hmzktl1oDW4+ELjhBtN8DZGKKkJUlJyqqlwXAdklgaUrXT0g2HkklyLHcdDoa6V2tRmXhqZvhp8UpK6vltegvfeCSbqsz+Vz18vIRG2nlA+wSdLLFvn+8UuMlEghnpv0prWLuYXBZvX94rSaG335mGilZockT2WwwUgrOp/Vv0EapC/ukY/g3H5UslBCkpflURRuu3k8aeXPB5gQU0qKu+zX8o7EU1E7JaqxFxMimsVs72s5iiVJXMIo55Q/p82gmH4xOZ5snKkmhBc+Yc06wXQqi0TMOqjDdj9nSIPHEZpZf5udPUNpeJfi6tQ7/WInHF8gCdQejfuP/wBHSFGXJjJTGalr5qjt+wjZcPYAUEZzD8PUmbmUhQDEpJBD6U9TGjwUsijffrEp32F1vJbMNhDgk9IahNKgffnHB9G+/OIptOn+xx8nKRTSKziaZlgl0UfKHVStRe4084sn7dnh2Wlvv1iwYva7M9K4dMIKlJy2YKY23Gzu9tIteC8UMuw5BRaLs1CUno1rHQRInDlLgCj3/eKfhysxKmYO9e5OxjLDO3Sn1E0+D0BKntCRH4X/AOGW/wCRPyDfCOjpOZrJLaMhxec0ufOW+SVm5QaqLskbVPpW+muJjFYXiKFz50tQSpPjKQQagqQpKga6u1LUUYnIrpl3g/8AxoIYZkpLB9QDrX1rEkQ3NCvCjHRzQkLE2EdDwIakw9455GOjoYow5Ci1YiwCExj5eITNw4nsZawpaFIsMySaNpYdiWHXYkRkfabHpQSyQoJUnMnNlBUtSUuVadzYpBrDxzgeAFRL61rrB1ozAOD8YFiZbEdO0Flnu3lFuXyxZAzhlavp+b6mGSjl/CQLMAqjmlNm17xIA7/D6RExuZwEoKgQxLpDFwxLhyLmlXh1V9xbs6VPzy84Bys4LmoGo8xR4dlAblNWJuPgG2bziIiUopCFJKWBAS4yqIapCAQEBrG72izUKa/f+2DiL7mGGYG1v/d8rwJK0lSgpw1RQ6uHDuDYjyh/gB3+FO+3w84ZK4WklRVmVmJNhQHMWomrFRv02Eas3YLRNUoJABuSwFSST28694iT8RzJYXZKXIANUlxzORYGmvSHfySW7spmIbu7l8r/AIiLt51ga8BLGdWSYpVj7xVpROYMBXRhCtJOwYJOVIzAOSA5AcmrsL1PKaFzElCAAzfH9+0V8vhqSlGWWQkioU4Uxrp+JyXJO+5iwky2AASwAAF7AMNNmgS9gMatQYsPj+8V7FlUi0UmhofvyirWbhoELTyPpgsHw4zQgFa0pQTygshSdBykVd7vFzgcMlEo5BRRJH182iuweI/oHRjlHdRYHtzAxezkZUJDsOvpHWuB5Mh43hcuahlJzAhnNw+o/KYTD8IQgcrgM2Vxl7szP2YdIkS1jQ6t0P3aHTJsES3wRMUyEnQCtIqsDiiM8xYcIonWp+VWA7xK4jPpTWInDEZ5c2W7OpBJIejgkUIqcrecAolgmcSFAbkqSddQQQNg4doMgWP384jY6dmmJTTlDkdd/n5ERITegoO/nrE9QlqYiTQt/v8AeHJBGghks7/P94eUn7P7xDDz/Bzjsr6B/vrCkHUDyMNbb5/vCTl5Uufn+8WEXJU8TxRWrwkWSRnO5aib9n7jqD2Gl5WfmS4zJAYkXLF76dRteAYMZUOa0c63qr1JMXaeATcuZwVfkZurZiWfyaCk2enBRgsmlkzApIIsQCOxtHQPA4fJLQn8qQPt4WOhHE+QqowMrh2TEzs6klJnGYS2UDMUpALWrynfMDG/MY/jMhJRiJKuXxiWXcAvmS+t2/x1ici2mXSTUvD3iJhQyEAnMQlIe7sACX1iXCjDiY6EELE2YclUOMNaHJMc8jCgCOMc0IREgHGMv7QSZU1zmBTnCJhFQFJKFtTsB0dXWNMogBzYRj8OhMqR4CGUCpSlqO6iSWBqwFNy1WqCY+R4Cz5lb/D94MlNg9fgNBYkGrODbMIi3LOfT6RJAZJoNNAPhpTau+8D1E3CKSGSTeRwQHDNv82BfSqfKIyMcOViQlTsTdkgVNdak7Wg0mQCly58/toizMMokgplqBJBcKBPcgFzFdDQlD5pPknKcXhBMTikMypiQdirLqU3d7uPWGyMeknKlQLByRzMNCSwSlyS1zQwRGGSkA5QCEsWFhUsCw1J9YGhRAz+o0IqPS/xhtbWWnQIw3B/GzJUKKUkKI65QFHyYmm4ENTJVcKf/aQPIiJScwTLCGBIzKDgPRNyS4DkwOfiWOqiohtHJDkORYMa7C0O6/69v1/PIteCHIxBl5/fJKl0JDJDpU6ibJAUK9SNokYLFhalApKC72qQAmpLXYppsU6uAGWiZ4iwClLhCrFRq6bnL+QaRYOWZj9+UNlIDocqX3+/KFL7H78oQIGx+H0hF9vj+0TabzYhyksKA/D6RTT5jb+sWU5QAt8RFHxCYdAYyzLkrAlyk5pC0AO5qLnfzNImcKnyEpT/AFMyxWqlqbRkiofSkUXDuIZCoEFlA/f3vGj4ZKWlIB0Gh/R7x1IrJEhfEEn83+C/+MDnYkFIIq9X6RLTM6Ed4rsYoAtQB7QzESI2MDhzFLhOJKlleUAvlDnQhyNftomY3GFSsiKn5d9oecCiXh1JVUrIANPfe/RIZibMdblSvHIPCLJJJLqUbk/vF7g0Gj/P94yuEmN0IjQ4HGCn1/eJ3k59VMtnAFfv4w+XM6fH94HLUOnrBEp9IknUqVHPRz7AffnAMS5SQ2n3rEjKGo3rDFIbQesWFWGUUkkJI1T1fSmuoaN5hpgUAoWUAR2NRGJxMvIvNYKofr5fqY0HAeIJCAhSgFJLAEioNUs92fL/ALYaDO2fzQTL0R0IDHRY5xYyvtXhlKSoI99+V7OC7HoQ4841UUPESSV0qCaXcXBvsYlN1yV0+Sg9mOJ56vykOxIOU1cPq2U11BBOkadKozCpwE1lgZFJKVA2rRrVDP6GJXApglBaFYjxUu6FKJzgfkLirNQvrYQpWS7l+8KYBKnpIdJBHQvBH2hGKFTCvDEmHhMc8jC5oUGGTJgSCSwAqYpONcSlzZSpaZwl5wxUAcwTrlDipt5xNIyVjvaed/TDKoCSpjYJYqtrlJjO8NQpKSpbpmTK+G9EAOEpCRZksDu3eHTsUhKJcvDhSZcsHmIqp3zKc0qavrozQ7D5Vge8tSiAAql9aHpDXWCnCD4eYLk17N81QZBFf+r/AD1HlEvA4SUVKSA7XpT17/pExXB0EUGVVag6V6Vgy9PPWhWCb1IxZV4dOhLN9/fnAU2JfmiRicIpBcs2hFvjUfddhncX1BpX7o/wjbpSS054kv3FaX1R4YCbNpTW522favyiVJwoXLKXYkRG7ULW169x99INh57FiL0IuPIaHpY+gjn1tNye5duw8JJKgxxKlKBYBrqyglB5s4DgtVmI0HdhGUVJCVEsm2UM1QdRuHb5gxxQ6yRehdJbzdn0gqZfw7fSOzSlLUhufcnKk6QKVhiFEqrQAMnLZzW++jawYp6H78oEmenRQ9R82Z4MpO4+I6dIalXYRiZeh+/KBzZzXH36QzFTUp0PqPveISZKl1YgaklgPOnxhFG8fx/g6i2NxM2r1ipxin3i3nYRIbMvyDH9oVMqSkgZM6i/vX8kPmNKxVadMslRmZctSjyhR7B41X8zXIGVaSpLOFJY03KX01IcRXcS9pJcolKJeZVQxLJA1DAdNXPWsSsFxGXMlJeYDm8MZVE5gogg5NQc++gBerxZKgyzyhqvanMQJaSo+VNN4iqwc2Yr+qoihORLvT71bvBcBLElc0EJGYhR/DQkJUxAdNXU2gLQ7E4pOebKXNEhkjwggZTYKcrPLUcrOB8IJuOByjLkJLhh+VLlRcMQrQAvctQCptD5aFqVOmLTnEs+GmWlmKaeIBmHMxy11yNagj+Jh0yFKKlJmOVSSRNCk2KQXDAv7xsqpcvSFiPasS0olyUApS+Y2Bck5Ugi1bkVYUa5BlhZWBVNUVpAGcuEl0lruB+Xq7PaJycMuWWKK3oX+ALwPD8UlTQQmpUyiASFvuwObW3MIucLPQpLFVOrHe/Wmu0LSZn7kGTjH/7MWeGxp1Abv+8Nm4FCmLC17/Oo9RATgil2XSlzuWArUVYawjgTcIss0zUnb7pvDZvRvX94rhmBYpqLs5I7h8w8xB5eIe4Co1UQlptcCcQHIaW6xV4fFUZgyrhgXplJIcOHIAHXZgbiYnMk+7UaXikw6WUHA94O7b9utH/uroorkrovFG94OVeCjNerVejnLXWjV1joNgR/TR/pT8hHRdEnyHMVGOVzL7N8BFvFHxkZVuHOYOwDmjBxo1tRX4R1U3wU0yjmM7uaE6keV4Bj8KZiGlqyqFnAUk6spJ06io+ELiVrzC3N3pr5/CGieSa5ns+hPf660rrJJoom0JwidNlA5xlqUliCDoFpBLgG7H9S0zC47ES5h8ZchUkjlUnMlXQ5S7+vnAVyioEKBPw/SACQAaio3D/Z63g9hrTLVXtFUZZainUt8mBfyeGY7ik6YycKuUg/iVNfMOgTlb1L9BFLN4BIWSVSQSbllC+tCwPWJK5CQwCGAoGcN0DVibQflJfEsepafDzBZSOYgZAo9KqIT6lq6pMUYwywxXMJNQJcvllhJDMAQ5UXbMS9elbVMihuNyK9XdobKwvMSp6Hz6C2nzPSFpJZZt1cEQyOUCtSAduumwaJeEASpL/hVX4j9fhD5hBUkPypLqL0Bs1LmpiRjFBbLlg1DFJF2saPtE3G3cewrb4JHCUFC1IIvUK0Iu76wfiE9iAQWIuP3isw/EFIeiksQchsQdibD94auWoqUoF3apcElg7sGu8OtV7NkfIjhb3MMJKiGTzDuAfQmAnCq2oNyH+b/ekNGcfh8wYYtSnAapfU9tt/lHM4XzwOnQQqBDHyP2KGAzUnzGvrX72MIrMCWGYi/wB69ol4TLNKnSlzYNTs9wNaF6x0aduot34/piSS5GykuVFtdPXbrDcVLJS9WDk/rppfb5g6Es4AN/nWvW48oZiHyK0cEa3NP1isdNRjRm7ZXlRdi9Lh/wDS49QQ3UROw850VclJa/Zq60IiuWpyaGrw/Hr8KWQaXKmpUt8gw9IjDmqKSRC4jxZAWyn3ys/ZwSkfE7taGYXjBnTUy0opUspewJowAHnmilwmEM4rVnShmJUslnUWSkMCXew2Bi/wXDP4Y8wLuQWbMshnV/bLGguSMxsAOyMaHpIssRwsOQTMYAUcJBezBDOL3hODYBHizGDKy5aD8z1O1vnE/BYVxm6PYfozx2HmNNyKWCVA8uViGqz9ifsw3cS8NGG9psEUzVLqylAGmuUEMbKDbag+dbhMcqW1inMlWU7pNCDobh9RvG49p+FFaAQQQSzM7EkBBe4YuCbc0Y/gxHigEBTpUwNQ7ODcbHWGHTtF7P4sCROKFpBJSUgOqoSmmn52dtKRW4z2gK5qZqEAKQnKFLZVb5moMzk7s/SLibkCEgJPK5W6lMRlKaalPIxvRhUExTcP4QZxUpBShOYirltRpQMd9IF0ZUQ8Vips0vMmKWepf4WHpAiiNtwr2dEkFyMxLE2dNKDdO4q/WjEPszhwSfDcOWGZW1gB5/CJvUSGszvAeCrWkqSlBKm5V5mMt2JGSoOZNCWPKWsYdxPGqw8zw0CqWKgtZmAEhwlKiEnLlKa0JdtI2mEwCEpGUBIsw6P66no5iHxHhuHzpCpWdS35tWSBciuoD2tGepHkVW2Z/B+1I/ECg7jnSfKih6qi7w3EEzbKCwzMnKWbpl8QeYaukDk+z0pBzpTlLOl1KNnch7Gg9NLQyb7NSSvOUvUVCikPVyGF3Z/OkL1YhaTJmGScuUFSglRIKlJypBeim0FQyWfRtK3Fe0CBNRLBzVZSzSpo3YHTTd6C5w+AlqTzCnu8ylHYs6jmarNelDAcT7PYYU8BNejbfl/TYu8HqRFSyLkKXLBmck083iHMTlINKnNSx6ddTY/qJ87B5hzFgxKRoWc31LN2OxYwzEYMBDA/ibdiQTQDoCS+z9YEZqwKCWTW8HmhUmWR+UD/AB5dO0dA+ApIkJfUqP8A9lQsdSOSXJPeM1xOc61kqIUklIo4A0FB1fzjSRQcSQUTGKmSvMobubitOr9bawkimmZHH45YzKQQCnmIIJDVzbHc/bBcRilJCQ/MliqjOxZhT3iQSP8AT1i0ncESs5iKEsNd/VzWu/eBzODBSgClJX7oCqmp0cO2sRo6E13QFONmKWlDUOVeZqGWwzdlFTDsekFkyHmzFFJLBKLagZzp/ePSLSbwvIBmSSwZ6fMClYh4fDFLuHKlKUT3JI00DDyjPHJPcmsYImInKEkHIUzFEDI6SQ5qxysTlc7b2gOLmz0hHLzLBTuyywBLABsqXpYikW3hJBt966QQpB0N/j6Qv3MppdimmTZompQkOAElVABtUEEmgcANW7iEGImBakswl5iSwOYL/wDFUihdyo7p6xYYlWUsKUdz6aeUR8TVQBy6OQb7Br0BPr3iEppWmUUscEHhIXMJzhgkBBH94LqPUWb1i4QhqD9PpAUTkjYOS5fqa0FqfCDgg1aDFRff9BNSVvgDiUEEKroD5EsOoLt59YNk9GBFrEU/UeUAnYlLlJFLHmY/KEl4rkGYpJSWFdFVa24DNuYCcYydMFNoMQPTqKQ3CsHWaPUPomwprzH1fSI07EJUlgzmwBd2PukeX3aHSpyTQqSCo1d2ASGSWHmPjBtextpLK3YWbQEep3Vuf0iBipplqdFHqXqz0fzPxHWJf3f94izpBUtiCyvi1x8R8Yabl4BGryNTjCa5nNyC3nYCmvmYdPxOYAMQauHfppe7+UHVw1SAFKl/03Y2BD2OhS2+vR4ipwpLZTndwwfMBQhw1bA0c0PmknJYbHST4C4KQl8x06i99C1L+m0UftXi6AD8R+X2I0iMGpKTTMCzEEmtRV9wkdRr0oJmC8TGIBRyISFK6gE2a7qyj4RTTTv2MvqskcJ4V4SUpUkELAMzMlR/qJJyhJAynKHoCSTTZr3h8jOCtQKVAsUKBBF8pIOpHNtWK+YmZMUtMs0EtaSupSSfwpOktFXWLE/6RFtwEkSkBagFhACsyg4CaJDHQB20LvrXqNJkrwQEmpqPg59aQDOGbM9H93aorppE4ylFw6QKWIeBL4ePDdxmY1KvhUxu4hFVkWkuTlUGBZWuxZsz2Yu4pWkZab7Ny1TwMq0vzKNRT8wDa5SfP00E3CkuJaiwBSCHUcrEHsgkklqBrElIKKkgMtJYpS2VSrJ0AD2FWy0Y0ekYZOisPs5LyEnPlLhlLXe9a9SbR2E4ZLlswyh3Ny92/F3iXO4nJfwzNQMlf7XAJKQdSBU9wNhA8VjpSVI/qOmYEsRWpSVVADhypGmhhZZQybJGNwmZLLzMoAOdaafEjdorcRhlS8PKlqRM5gcwSKuwJ1pzkkk7DdovpWGUosh1sxcu/KpKh73+lgLOR1bjgwQHNgzOW6s9t6M2tY55RaKQ1awU6cAuYJWYqyrSETU2cJJUDT3STyn/AFERMxi808mrISB5r5lebJl+sWUnDgC49d4ccKhyaOS5IJqWA+QA3pCyVqkHq+fz84KjFSVmTMqtSVZspokJCiAwqTlS9SxtEWfwpaMOkIUsFKnTRIHNRQypbLQhTdPXRysG5ypDmt3YOCDejbt51Z0mYcZmIIIJNyPXR71ueoYwuzBo6zWCml8GC0ykJJSiUDUZS5JDNmByqAD57jS9Fx3Dz4uYklDiYAbeIBl9MofvWLqWlCRQj/J+mp6CkOWhKtRTZX0P/UGrVG60rKHA8MUjOpTqQkFMsk2Sf6iu/MQHayRBZSsy8oKs34EA0qrIFF9SX2YJfWLZaUg5QCVF6VUewB+J2u1Hk8A4B4JMxbeIqgFwhIAASDqWFT1O9baUM2Jqa15ZbYeSEISkWSAPSkdBY6Os4gZhq5YUGIBGxAI+MHNoYIVmK88ER+ZYGgCqDtSvm8SsJgkywyR3Jue58h6QeOTAoa2xY4SxsPSFhUwRRvhjYekdkGwh4jjBowNeHSbpSe4EN/hEfkT/AIj6QaOjUjAf4VH5U/4j6Q8SxsIeI4xqMDMlP5R6CE8BP5R6CCwsajARJGw9IQyRsPSDQkYwLIIWHmOgmGZYXLD4UQDAJmESS7V3BIPqKxCmezklSsxS53IHzZ/jFrHRqDbI2GwKJfuhnuaklrOTUtptA5nC5ZPu+QJA7sCz9WibHCNRrK7+TSvy/E/WGy+Dy2934q/QxZiGptAoNsjycOlHuhnvue5ufOBTOGyz+FnrRSkh92SQH6xNVCGMAgfyqXsf81/8oUcLl7H/ADX/AMonRxjBtgJUhKQyQAOnz6mEmYVKqkV3BIPmReDmGwGrBYD+Xo2P+SvrCpwCBYH/ACV9YkCEjbV4DbElykpsAPvU6wk2QlXvAHrr63hxjhBpcAAnBo/L8T9YX+FRt8T9YMY6NtXg1sGiWE2AHYfbw/NDoYqGoB2eOhRHQQM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48" name="AutoShape 4" descr="data:image/jpeg;base64,/9j/4AAQSkZJRgABAQAAAQABAAD/2wCEAAkGBhQSERQUExQWFRUUGBgYGBcYFxgaGhocGxwXGBgYHRoYGyYeFxkjGxcYHy8gJCcpLCwsGB4xNTAqNSYrLCkBCQoKDgwOGg8PGiwkHyQvLCwsLCksLCwsLCwsLCwsLCwsLCwpLCwsLCwsLCwsLCwsLCksLCksLCwsLCwsLCwsLP/AABEIAJkBSAMBIgACEQEDEQH/xAAbAAABBQEBAAAAAAAAAAAAAAADAQIEBQYAB//EAD4QAAECBAQEAwYEBQQCAwEAAAECEQADITEEEkFRBSJhcROBkQYyobHR8EJSweEUFSNiknKC0vEz4nOiwlP/xAAZAQADAQEBAAAAAAAAAAAAAAABAgMABAX/xAArEQACAgEDAwIFBQEAAAAAAAAAAQIRIQMSMRNBUQRhFCIycfCRobHR8UL/2gAMAwEAAhEDEQA/APZxCPCwLEYhKElS1BKRcksI52OlY94R4rFe0crdXfKr6PAcb7TSUSlLCgpnZNQSWJZmcUBLtYEwtop05eC4z/COePMpftDMlTPF8QGYcy5iK5VoJISztQMGNwCL1Bu1e2gmshP9EkAkku71ASoUY3ehOw11jdJ2bJ454x5lAuSCTqSAT3qSYHPQQygyms/ye6T0Bgb/AGHWhfc2jxxjCKnqUoLGY194ElQH+pj8/wBRBZ+LSoFkAKI95yVDepG1Lm5vG3jP0z8m0zQhVGFwyGc+GFOGbLyuNbXalBDMTNdmAYWSSVAHeqS2lG9Y283w2eTelQjvFDs4cVv8Yw0vFsKoSspAClrJOxA5qDs9mZrxCkoTncrQwLkugk9FJzChsebepg7mI9FLuejiYGfTeFE0M7ht3p6xgJs4FJCRLTvlWkBTWBS7DfWoprC4ZYCaiWpy+UrTlT1YFid7GgqawbE6fubsz005k1tUV7bw5M0GxBbYx5/i5SVLcFABABrLTl7cxfe4uaDQy5iLDw3ZgsZEKGhVRZrrceQJEG2Hpm5ROSXZQLXYgt3a0D/jpbE+IhhfmTTvWkefyEBJcmWWBBTmlgKfU1poWYh9mguIWlQS3hgpLhI8MJrrm8QmnbU1jWzdJeTdjFJJAC0kmoGYV6itY44lIVlzJzH8LjN6XjDScoTlZCiBmIUlBAeg5xMLOQ4dIdlXEAMl1VUlnzPmQ46DmqKe87+jRrZumvJ6AcWl8uZL7Zg/o7wz+Yy2fxENZ86Wfa8YtagUlOWUgHRAQSbmpzpYHoKVgeGk5MxOVyGYhCgQKg/+QfIi/RtuN00bubjEJDqWlINiVAA9nvDV41CAMykpJGqgPmYwM0Ank8NJDApTlYC4NFOD82vB0zzKSlpaWLpEwhJzNpmSogEbO9GtSFsK0k+5tTxGW5HiIpfmTTvWkOTjEFJUFpyi5zBvV2jByVFwRcFxTUb7/wDdoPiQosSgJY+8EivQsfv1gb2V+HXk2v8AGoyhWdOU2OYMfN2hP5jLp/URW3OmulK7xisNiWfkClEuCwJHatNftmFNnKWpeYMczK2fKCACDoCP1eBvMvTZ5N5KxstXurSrsoH5GFRjpZBIWggXIUGHetIxKsQpQYpSSaPlqPN7+npSFQtSC8xOa7OAQ5b+76awd5vhvc2f80lM/iIaz5k39Y4cSlmgmIr/AHJ1trGOViVTFCxIBYDbs9vhD0T1ywElKSlzQgKv3Pz31jbzP01dzX/xyM2XOnMPw5g/peGfzCX/AP0RT+4fWMR4tRsDRN96dq7Qq5hqo3dg7MLkqYdHr9a7qM3wy8myTxSWfxjzcD1IaDoxCTZQPYg/KPMMTxUMcoexExRJzbsEnlbY+gvEL+aL5Rmdy3up3y3Z3BG8MpMWWhHsz1udjUIDrWlI3UQPnB5a3AIsaiPGsPjCAVKIU6CCoh1EqcUawbs43anrPBcd4smWvdIfvZQ9QYdMjPT2qyeEnpHQ5JhIYgK8ZfGTvGmKUo8iCQnoBQq/1E67MO+ojITUeH4iD+F/MA5h6prEJnXodwONxIlhzSnupoejne32XjOYrCzlyziVDkSoCkx0lKmSzNYKNS932pa8fmFCFMalSMxowVlUog6sPdy1oLFzEXgc98Li5JIKRLUtLOE1SoKZ+qQfOBFZLydRtFAg+6CMqWKewObMB5Bx5vDEzHoqmYJcg1KUgP8A7a21rpa0n8NAkomlaVGaTypUAoMklTvqE0Jo3KNXDsfwdKJkqWJssmYEqzOClDlnNCB/aaPXvDC7kO4PxBl5FEglynKQyT+EEkGh7sLWtpAaF/xJzBrFqONuo9HBD5XiGHEmaUIWFeGQzJS5UMqg5AuCajR40+OWAFgMFeIqjk0sWYM7hJ27kVVoZSboXCPkF2csx0ct2iLjCyh8YSZIXkYKAZwNRtQlPwvFcnBLUTWvn/xhGPuSdl67a9q2FIh4ghSwHvchu5PcJBMRRw+aA2b5/wDGkD/lswKzPmapAdzuKi5BIrGyJ1I+Sww6ScpA5iElIDEpzuUIRmdKeUFSllyflNnpyD+rmJAcupKlBLhKly5iUpLpJDpIqIpsDOyAZny8vM6k+44SoKSnkUASkpIrBp2MQQQ5ShiMzqIAUQqYorWxmTFMwADCKJkXllpImHmCveQopU2pD18wQfODOaXr8Yr5GNBzqIIK1FTUcPYegF3ivmcUUVZThysomqWhZWBLqVZVFgTRKmatqMYZNAovE4kOlnLqUjQVQFFR6gGWR5x38UApCblRNjZkpU59UD/cPOtm8QQhCBQM7zVFsuYgrIAd1FVtA99CKZxaTJRLUCyM5TnBKmc5lkqclRK5YSVOSXMa0CmWWJxyZYTmU2ZQSkCqlE5WCUhyf0+YlGYAApXvzFMpIy5UZCoJF+blAzX53BoCIOE4olcxc2WoqTkShIYpBUFKKmWUvlrVgRUULUeJvM9RMUAFzADQCuSWFEhNQ+ZjuXVQa0jE+SlKQQlmBILF6/icu5VZ3ruYMVXD/fNGdlYk4crRKwylyyrOFeKMyiQnNmzh3cHam9yqcZOWlScnhBlVVMMyYSQpgDZAfUu1WrAtGLJGHcrImqyTiFipzF0E5Ulh4aMoNhmLOVC0SsQrKkJBKQxqDUJSFEsdCwZ61U8VMvGzMsglCUKdlpKrJIUKfmWwsNT0ibPxKTdyKgtdlAg01ZwfJozkjBJAmZkpScv9omKlpBy58oyJKlrCWJWqjwqsYDQ1CsgUSwKklZlKC8tDMQsOlY6dXCnE8nMHdi4EwpKgMniImSXUglIYpP1eomOVDlL8uVLZc2WqEIQS6UBRzKWq9YDmuxh0zChZSFVKVgEPQjMULdjYs/lBcbNPiuEqdDMQOTKffBYtVz2KE71EvgahddbmhuanXeGzMOrVZLbv9Yi3Z1Q9QkH4Thf6qiouEvkc2zuV+luxgssvJUQQkzM6waH3jy07ZYqHRpN00BPexgScUiifFoKChannByF61lucL4uVOZmLlXKXozMQQ7kl2o0PxWDdYOYlBAKgTqhsnqS5/wBEVeHmJUeWbXsR81ViccETeYT3H/tSAb4ig/DsN/UUsqvQJ5bNluztrldrE1sqOGNLmZ1Ekjw0qeoSn3K2d6kw2Rwuo/qN5f8AvB8TwkhBUVk5QTVP/tGQr9UuLIeBGSXmLeJNVzVNzRuwbSAcaURLqq5Ggb0At6wfCyXYFBmPUJdQO+ZwfPYPDcfhKMc6H+tSDc0prc9oZMPVuWTvabByvBwk2SkJQoKQRRqpKgFFq8yVgk7mKISllso6Aal20HvMTTfMBFtxKeZeEwyGGYT5igPeDJBUHGoeaHFNXgJ9pJhxP8S0sqCWCWZISB1OZyFKLu9ALRclkrZUpQUCkMznrRquAbBtWDRufYniWQJlKoFWq7F2D97d23JjK4Ljs1C5q0lGaaFZllDsSSSQAeVibVBABq0WXBJQ8OWAQoZ+U2dDJDl9SxfqG0gN1kbbuTTPTkwkA4bNKpSFG5Af5P53hIocDWSWqM77T5CGH/kymo0BehH4nqwpu6RfRKjK8ZH9RTk+816VQCCNlcoD7PtEpFtL6iv4thysHlKc9QVJZJWnKz/6qgPbN3jNS5ypaZyDmzTEJQVFLMklJLNQMgKT3Mac4YakDVjVJax2Ol4gYvgyVlyohQc5gSQ7vzBRDl3Ygv1tC3k60lVMy801UAMujgJ1Uljvet7fAqVk1fKksSqoIJ5SSU2YuNiFaaEVgZkvKVh0OvmoQSaP3Bq3QwfDcJXMmJlJUCrIAsty5feCiBch00NyRapg2Bqg3CcMSuiSyGcEugkFwpwNQ+lgTF0ccJSwFLyOSRRlrqBoMzkkBn31eFl8NXJSElKikapcjuSmr294aBrRy8OVqllCFFSC7so0KVJIqGF+lojLUHik+eB2ZOYpJAXlSrQfiSku2rrAfV1O9DERMxJWAlWYkFQbUAs9urQmL9n52fxFBDZgQQpRUGylqBm5SDdsxOhd2CCJapq6AF1BOZJKQAFNQkVUqYW6dRC77+pAnGNYeSVh52YKuwUpI6tQm27jyhs2eEkPmc9CdnLBNAHFTvEdGFCpIQsHmSCoWqeZXxJgmIwSZqklQzBNgwud6VDaftBSbXj7f4c7UVLIsxct/eUFFQQcpIOYhwDlFS2+kR14OUVElU0lAuVKIDCtcrOBtWHzMC04TAC+ViBl96wNaOzh9oTBYVBKlEArVUlk2NGA0pfc30hm/BqjV2xnhSQWzroEksssAuias1TCycLLU+UzGQSk8yqEM4t2h0nhATLVLZwp9RayR/tSwHaBz5GSVKl1quUkmlXUCo+bG+8GnLkEnHs2SFcJSQxzm1CokPQ69RDf5ehI/G1aZj3NLXhqpqgtXRquHcjMX0Zin0MGDkglJbuml9636fKM1mxLYD+CapEzK9s6qDTy19dKg6MAg1Gdv/kXD1YhloRcqCjdNAlv1UIj4LCzJYUSpS3Uq+UMHoAATQV9TQQwLZK/lo/v/wA1/WO/lqdc3+a/rDZDlWu90/PqK9olPu3qIhJVmwNtYI83g0tTOkqYuHUqh0IrQ1hU4FBDgKIOviKrsb1vAUSDOqstKNUoBAKhoVnUH8gpWr2iZPmAUAr3GzgDyHk3YHc9zZA/yxAJLFzfnWH7sawPw0y3KUMTcuXPcmvlE1EsgFx8RsNur/CKvHTWS+169IyuzJWV3EuJkFk1J+H1itxAUosSb+tzby+UF4dJK5hJrWo7i3x+EaOV7OJUxNDXuXaLxidCSiZ3B4WYoOeZGlB5GlRX5Rao9mkKDrIzGxKa9i3vfd40UvBhCWSAAO0RMVLu9fQw9UDdfBU4/gqSlgnmFlVfv2d6f9CnmomSrFsrOHpuKaDtG3w6eUcoKdh+/wBYrOMSUlBOX8NXuHNPK9Q9YDiBO8MhcOxucBSW6vcHURdyCFpKVChBBD6Ed4xGAX4c4AHlUWZ9dDGxwRqPrE9qTwc+pGmHwGEMsqq+Zh1o969RD+IYYTJZBFRUdx5+XnBg32YKAPsxOMrfKJuTuzALk+GEzEqB5FcigkguMxooEMVMTc0HlZYriQxaU+NJHiZKTUZmdmIKXDs51OtIvU8JkpshL7nmPqp2ERuIcOQElaRlKaljQgVNNKOzRfcdMdeLeUU8ngspgRMXnzOAkNytUEqAuQdCGahi84RgAtaADldwP7QATlHX3qnUk6xAwpUSwAzVLl9xsK3jQ+z2EdSSC6Zdz1INO/MT0pvGTtnVJ1FuzSSZYSABQAADypHQ8R0XPNYilUjKcQnJmLID6PQghikpVXotqiomRrGjG+0q/BSoykOtRyooSAoghJLlkpAo9tLPEpFtPkiDFqTmDpASMxUSyWD1YgtaDcFk/wASgTSFJQTQalqP/aNKbaQ/2Ww9C/MwbMa5jykqc3dWdXnGhCKwqReU2uCMvApKMhSChmytRtoj8H4OJOdhUkAG5KUhkv1Dn7oLR454Vk7ZwRC5N6wgXDnjnkARcsEMRTaKnjOGEuWZiJImlLOgOFFNlZW1AL20MXLx0TujIyGJShRlKlDKlaXKbEEkBiL5gQoNd3gKyQXY99O97Rce0+AzpHLmTULbYuPWrvuIouFyleGELqUcoIDBSR7hbSlCNCkxWMinKJaCCBSvf94iLllBok1sR8Ndg3Vn6iTIezV7n6x04cyQRQ9/r2HnFILuyfDI38WVTAhIY5Ss1uHyi/VzrYaGGYhBUuWi5Bzs9gkKAJ/3KDUqx2MM41wMTsq8ykqQLpuRtfd/WH8L4amUlQRVRNVEuVbEl7O9usO5V2NirRGlTlCbNSpCgAc2ck5T7mUDc0Ip+sGPEzVWRTq5ZUsuFFn51B3QCrewG5h+CTiAXnGXly2SC+Zz12YUvtvIkqqQBQ92169D8I0rXACJOSpK0KouZ4ZQkO2ZRIKlGvKkBIJ6HdnD/DYmUlcxcwzFBLJQkAD3gVMNSwYUOsWqMMAorZ1GlTZP5RWgep38g0TAy1oQEzSlRBUSRq5dy5vVvNTRqdZAn4KiZ7TS1OBKnO4oGB0cOC7aUDtRxBsdxOcqTMV4apSQkupZIUQaMlD9bm0ahKhf9fheIXF5i8qRLCC6hmzktl1oDW4+ELjhBtN8DZGKKkJUlJyqqlwXAdklgaUrXT0g2HkklyLHcdDoa6V2tRmXhqZvhp8UpK6vltegvfeCSbqsz+Vz18vIRG2nlA+wSdLLFvn+8UuMlEghnpv0prWLuYXBZvX94rSaG335mGilZockT2WwwUgrOp/Vv0EapC/ukY/g3H5UslBCkpflURRuu3k8aeXPB5gQU0qKu+zX8o7EU1E7JaqxFxMimsVs72s5iiVJXMIo55Q/p82gmH4xOZ5snKkmhBc+Yc06wXQqi0TMOqjDdj9nSIPHEZpZf5udPUNpeJfi6tQ7/WInHF8gCdQejfuP/wBHSFGXJjJTGalr5qjt+wjZcPYAUEZzD8PUmbmUhQDEpJBD6U9TGjwUsijffrEp32F1vJbMNhDgk9IahNKgffnHB9G+/OIptOn+xx8nKRTSKziaZlgl0UfKHVStRe4084sn7dnh2Wlvv1iwYva7M9K4dMIKlJy2YKY23Gzu9tIteC8UMuw5BRaLs1CUno1rHQRInDlLgCj3/eKfhysxKmYO9e5OxjLDO3Sn1E0+D0BKntCRH4X/AOGW/wCRPyDfCOjpOZrJLaMhxec0ufOW+SVm5QaqLskbVPpW+muJjFYXiKFz50tQSpPjKQQagqQpKga6u1LUUYnIrpl3g/8AxoIYZkpLB9QDrX1rEkQ3NCvCjHRzQkLE2EdDwIakw9455GOjoYow5Ci1YiwCExj5eITNw4nsZawpaFIsMySaNpYdiWHXYkRkfabHpQSyQoJUnMnNlBUtSUuVadzYpBrDxzgeAFRL61rrB1ozAOD8YFiZbEdO0Flnu3lFuXyxZAzhlavp+b6mGSjl/CQLMAqjmlNm17xIA7/D6RExuZwEoKgQxLpDFwxLhyLmlXh1V9xbs6VPzy84Bys4LmoGo8xR4dlAblNWJuPgG2bziIiUopCFJKWBAS4yqIapCAQEBrG72izUKa/f+2DiL7mGGYG1v/d8rwJK0lSgpw1RQ6uHDuDYjyh/gB3+FO+3w84ZK4WklRVmVmJNhQHMWomrFRv02Eas3YLRNUoJABuSwFSST28694iT8RzJYXZKXIANUlxzORYGmvSHfySW7spmIbu7l8r/AIiLt51ga8BLGdWSYpVj7xVpROYMBXRhCtJOwYJOVIzAOSA5AcmrsL1PKaFzElCAAzfH9+0V8vhqSlGWWQkioU4Uxrp+JyXJO+5iwky2AASwAAF7AMNNmgS9gMatQYsPj+8V7FlUi0UmhofvyirWbhoELTyPpgsHw4zQgFa0pQTygshSdBykVd7vFzgcMlEo5BRRJH182iuweI/oHRjlHdRYHtzAxezkZUJDsOvpHWuB5Mh43hcuahlJzAhnNw+o/KYTD8IQgcrgM2Vxl7szP2YdIkS1jQ6t0P3aHTJsES3wRMUyEnQCtIqsDiiM8xYcIonWp+VWA7xK4jPpTWInDEZ5c2W7OpBJIejgkUIqcrecAolgmcSFAbkqSddQQQNg4doMgWP384jY6dmmJTTlDkdd/n5ERITegoO/nrE9QlqYiTQt/v8AeHJBGghks7/P94eUn7P7xDDz/Bzjsr6B/vrCkHUDyMNbb5/vCTl5Uufn+8WEXJU8TxRWrwkWSRnO5aib9n7jqD2Gl5WfmS4zJAYkXLF76dRteAYMZUOa0c63qr1JMXaeATcuZwVfkZurZiWfyaCk2enBRgsmlkzApIIsQCOxtHQPA4fJLQn8qQPt4WOhHE+QqowMrh2TEzs6klJnGYS2UDMUpALWrynfMDG/MY/jMhJRiJKuXxiWXcAvmS+t2/x1ici2mXSTUvD3iJhQyEAnMQlIe7sACX1iXCjDiY6EELE2YclUOMNaHJMc8jCgCOMc0IREgHGMv7QSZU1zmBTnCJhFQFJKFtTsB0dXWNMogBzYRj8OhMqR4CGUCpSlqO6iSWBqwFNy1WqCY+R4Cz5lb/D94MlNg9fgNBYkGrODbMIi3LOfT6RJAZJoNNAPhpTau+8D1E3CKSGSTeRwQHDNv82BfSqfKIyMcOViQlTsTdkgVNdak7Wg0mQCly58/toizMMokgplqBJBcKBPcgFzFdDQlD5pPknKcXhBMTikMypiQdirLqU3d7uPWGyMeknKlQLByRzMNCSwSlyS1zQwRGGSkA5QCEsWFhUsCw1J9YGhRAz+o0IqPS/xhtbWWnQIw3B/GzJUKKUkKI65QFHyYmm4ENTJVcKf/aQPIiJScwTLCGBIzKDgPRNyS4DkwOfiWOqiohtHJDkORYMa7C0O6/69v1/PIteCHIxBl5/fJKl0JDJDpU6ibJAUK9SNokYLFhalApKC72qQAmpLXYppsU6uAGWiZ4iwClLhCrFRq6bnL+QaRYOWZj9+UNlIDocqX3+/KFL7H78oQIGx+H0hF9vj+0TabzYhyksKA/D6RTT5jb+sWU5QAt8RFHxCYdAYyzLkrAlyk5pC0AO5qLnfzNImcKnyEpT/AFMyxWqlqbRkiofSkUXDuIZCoEFlA/f3vGj4ZKWlIB0Gh/R7x1IrJEhfEEn83+C/+MDnYkFIIq9X6RLTM6Ed4rsYoAtQB7QzESI2MDhzFLhOJKlleUAvlDnQhyNftomY3GFSsiKn5d9oecCiXh1JVUrIANPfe/RIZibMdblSvHIPCLJJJLqUbk/vF7g0Gj/P94yuEmN0IjQ4HGCn1/eJ3k59VMtnAFfv4w+XM6fH94HLUOnrBEp9IknUqVHPRz7AffnAMS5SQ2n3rEjKGo3rDFIbQesWFWGUUkkJI1T1fSmuoaN5hpgUAoWUAR2NRGJxMvIvNYKofr5fqY0HAeIJCAhSgFJLAEioNUs92fL/ALYaDO2fzQTL0R0IDHRY5xYyvtXhlKSoI99+V7OC7HoQ4841UUPESSV0qCaXcXBvsYlN1yV0+Sg9mOJ56vykOxIOU1cPq2U11BBOkadKozCpwE1lgZFJKVA2rRrVDP6GJXApglBaFYjxUu6FKJzgfkLirNQvrYQpWS7l+8KYBKnpIdJBHQvBH2hGKFTCvDEmHhMc8jC5oUGGTJgSCSwAqYpONcSlzZSpaZwl5wxUAcwTrlDipt5xNIyVjvaed/TDKoCSpjYJYqtrlJjO8NQpKSpbpmTK+G9EAOEpCRZksDu3eHTsUhKJcvDhSZcsHmIqp3zKc0qavrozQ7D5Vge8tSiAAql9aHpDXWCnCD4eYLk17N81QZBFf+r/AD1HlEvA4SUVKSA7XpT17/pExXB0EUGVVag6V6Vgy9PPWhWCb1IxZV4dOhLN9/fnAU2JfmiRicIpBcs2hFvjUfddhncX1BpX7o/wjbpSS054kv3FaX1R4YCbNpTW522favyiVJwoXLKXYkRG7ULW169x99INh57FiL0IuPIaHpY+gjn1tNye5duw8JJKgxxKlKBYBrqyglB5s4DgtVmI0HdhGUVJCVEsm2UM1QdRuHb5gxxQ6yRehdJbzdn0gqZfw7fSOzSlLUhufcnKk6QKVhiFEqrQAMnLZzW++jawYp6H78oEmenRQ9R82Z4MpO4+I6dIalXYRiZeh+/KBzZzXH36QzFTUp0PqPveISZKl1YgaklgPOnxhFG8fx/g6i2NxM2r1ipxin3i3nYRIbMvyDH9oVMqSkgZM6i/vX8kPmNKxVadMslRmZctSjyhR7B41X8zXIGVaSpLOFJY03KX01IcRXcS9pJcolKJeZVQxLJA1DAdNXPWsSsFxGXMlJeYDm8MZVE5gogg5NQc++gBerxZKgyzyhqvanMQJaSo+VNN4iqwc2Yr+qoihORLvT71bvBcBLElc0EJGYhR/DQkJUxAdNXU2gLQ7E4pOebKXNEhkjwggZTYKcrPLUcrOB8IJuOByjLkJLhh+VLlRcMQrQAvctQCptD5aFqVOmLTnEs+GmWlmKaeIBmHMxy11yNagj+Jh0yFKKlJmOVSSRNCk2KQXDAv7xsqpcvSFiPasS0olyUApS+Y2Bck5Ugi1bkVYUa5BlhZWBVNUVpAGcuEl0lruB+Xq7PaJycMuWWKK3oX+ALwPD8UlTQQmpUyiASFvuwObW3MIucLPQpLFVOrHe/Wmu0LSZn7kGTjH/7MWeGxp1Abv+8Nm4FCmLC17/Oo9RATgil2XSlzuWArUVYawjgTcIss0zUnb7pvDZvRvX94rhmBYpqLs5I7h8w8xB5eIe4Co1UQlptcCcQHIaW6xV4fFUZgyrhgXplJIcOHIAHXZgbiYnMk+7UaXikw6WUHA94O7b9utH/uroorkrovFG94OVeCjNerVejnLXWjV1joNgR/TR/pT8hHRdEnyHMVGOVzL7N8BFvFHxkZVuHOYOwDmjBxo1tRX4R1U3wU0yjmM7uaE6keV4Bj8KZiGlqyqFnAUk6spJ06io+ELiVrzC3N3pr5/CGieSa5ns+hPf660rrJJoom0JwidNlA5xlqUliCDoFpBLgG7H9S0zC47ES5h8ZchUkjlUnMlXQ5S7+vnAVyioEKBPw/SACQAaio3D/Z63g9hrTLVXtFUZZainUt8mBfyeGY7ik6YycKuUg/iVNfMOgTlb1L9BFLN4BIWSVSQSbllC+tCwPWJK5CQwCGAoGcN0DVibQflJfEsepafDzBZSOYgZAo9KqIT6lq6pMUYwywxXMJNQJcvllhJDMAQ5UXbMS9elbVMihuNyK9XdobKwvMSp6Hz6C2nzPSFpJZZt1cEQyOUCtSAduumwaJeEASpL/hVX4j9fhD5hBUkPypLqL0Bs1LmpiRjFBbLlg1DFJF2saPtE3G3cewrb4JHCUFC1IIvUK0Iu76wfiE9iAQWIuP3isw/EFIeiksQchsQdibD94auWoqUoF3apcElg7sGu8OtV7NkfIjhb3MMJKiGTzDuAfQmAnCq2oNyH+b/ekNGcfh8wYYtSnAapfU9tt/lHM4XzwOnQQqBDHyP2KGAzUnzGvrX72MIrMCWGYi/wB69ol4TLNKnSlzYNTs9wNaF6x0aduot34/piSS5GykuVFtdPXbrDcVLJS9WDk/rppfb5g6Es4AN/nWvW48oZiHyK0cEa3NP1isdNRjRm7ZXlRdi9Lh/wDS49QQ3UROw850VclJa/Zq60IiuWpyaGrw/Hr8KWQaXKmpUt8gw9IjDmqKSRC4jxZAWyn3ys/ZwSkfE7taGYXjBnTUy0opUspewJowAHnmilwmEM4rVnShmJUslnUWSkMCXew2Bi/wXDP4Y8wLuQWbMshnV/bLGguSMxsAOyMaHpIssRwsOQTMYAUcJBezBDOL3hODYBHizGDKy5aD8z1O1vnE/BYVxm6PYfozx2HmNNyKWCVA8uViGqz9ifsw3cS8NGG9psEUzVLqylAGmuUEMbKDbag+dbhMcqW1inMlWU7pNCDobh9RvG49p+FFaAQQQSzM7EkBBe4YuCbc0Y/gxHigEBTpUwNQ7ODcbHWGHTtF7P4sCROKFpBJSUgOqoSmmn52dtKRW4z2gK5qZqEAKQnKFLZVb5moMzk7s/SLibkCEgJPK5W6lMRlKaalPIxvRhUExTcP4QZxUpBShOYirltRpQMd9IF0ZUQ8Vips0vMmKWepf4WHpAiiNtwr2dEkFyMxLE2dNKDdO4q/WjEPszhwSfDcOWGZW1gB5/CJvUSGszvAeCrWkqSlBKm5V5mMt2JGSoOZNCWPKWsYdxPGqw8zw0CqWKgtZmAEhwlKiEnLlKa0JdtI2mEwCEpGUBIsw6P66no5iHxHhuHzpCpWdS35tWSBciuoD2tGepHkVW2Z/B+1I/ECg7jnSfKih6qi7w3EEzbKCwzMnKWbpl8QeYaukDk+z0pBzpTlLOl1KNnch7Gg9NLQyb7NSSvOUvUVCikPVyGF3Z/OkL1YhaTJmGScuUFSglRIKlJypBeim0FQyWfRtK3Fe0CBNRLBzVZSzSpo3YHTTd6C5w+AlqTzCnu8ylHYs6jmarNelDAcT7PYYU8BNejbfl/TYu8HqRFSyLkKXLBmck083iHMTlINKnNSx6ddTY/qJ87B5hzFgxKRoWc31LN2OxYwzEYMBDA/ibdiQTQDoCS+z9YEZqwKCWTW8HmhUmWR+UD/AB5dO0dA+ApIkJfUqP8A9lQsdSOSXJPeM1xOc61kqIUklIo4A0FB1fzjSRQcSQUTGKmSvMobubitOr9bawkimmZHH45YzKQQCnmIIJDVzbHc/bBcRilJCQ/MliqjOxZhT3iQSP8AT1i0ncESs5iKEsNd/VzWu/eBzODBSgClJX7oCqmp0cO2sRo6E13QFONmKWlDUOVeZqGWwzdlFTDsekFkyHmzFFJLBKLagZzp/ePSLSbwvIBmSSwZ6fMClYh4fDFLuHKlKUT3JI00DDyjPHJPcmsYImInKEkHIUzFEDI6SQ5qxysTlc7b2gOLmz0hHLzLBTuyywBLABsqXpYikW3hJBt966QQpB0N/j6Qv3MppdimmTZompQkOAElVABtUEEmgcANW7iEGImBakswl5iSwOYL/wDFUihdyo7p6xYYlWUsKUdz6aeUR8TVQBy6OQb7Br0BPr3iEppWmUUscEHhIXMJzhgkBBH94LqPUWb1i4QhqD9PpAUTkjYOS5fqa0FqfCDgg1aDFRff9BNSVvgDiUEEKroD5EsOoLt59YNk9GBFrEU/UeUAnYlLlJFLHmY/KEl4rkGYpJSWFdFVa24DNuYCcYydMFNoMQPTqKQ3CsHWaPUPomwprzH1fSI07EJUlgzmwBd2PukeX3aHSpyTQqSCo1d2ASGSWHmPjBtextpLK3YWbQEep3Vuf0iBipplqdFHqXqz0fzPxHWJf3f94izpBUtiCyvi1x8R8Yabl4BGryNTjCa5nNyC3nYCmvmYdPxOYAMQauHfppe7+UHVw1SAFKl/03Y2BD2OhS2+vR4ipwpLZTndwwfMBQhw1bA0c0PmknJYbHST4C4KQl8x06i99C1L+m0UftXi6AD8R+X2I0iMGpKTTMCzEEmtRV9wkdRr0oJmC8TGIBRyISFK6gE2a7qyj4RTTTv2MvqskcJ4V4SUpUkELAMzMlR/qJJyhJAynKHoCSTTZr3h8jOCtQKVAsUKBBF8pIOpHNtWK+YmZMUtMs0EtaSupSSfwpOktFXWLE/6RFtwEkSkBagFhACsyg4CaJDHQB20LvrXqNJkrwQEmpqPg59aQDOGbM9H93aorppE4ylFw6QKWIeBL4ePDdxmY1KvhUxu4hFVkWkuTlUGBZWuxZsz2Yu4pWkZab7Ny1TwMq0vzKNRT8wDa5SfP00E3CkuJaiwBSCHUcrEHsgkklqBrElIKKkgMtJYpS2VSrJ0AD2FWy0Y0ekYZOisPs5LyEnPlLhlLXe9a9SbR2E4ZLlswyh3Ny92/F3iXO4nJfwzNQMlf7XAJKQdSBU9wNhA8VjpSVI/qOmYEsRWpSVVADhypGmhhZZQybJGNwmZLLzMoAOdaafEjdorcRhlS8PKlqRM5gcwSKuwJ1pzkkk7DdovpWGUosh1sxcu/KpKh73+lgLOR1bjgwQHNgzOW6s9t6M2tY55RaKQ1awU6cAuYJWYqyrSETU2cJJUDT3STyn/AFERMxi808mrISB5r5lebJl+sWUnDgC49d4ccKhyaOS5IJqWA+QA3pCyVqkHq+fz84KjFSVmTMqtSVZspokJCiAwqTlS9SxtEWfwpaMOkIUsFKnTRIHNRQypbLQhTdPXRysG5ypDmt3YOCDejbt51Z0mYcZmIIIJNyPXR71ueoYwuzBo6zWCml8GC0ykJJSiUDUZS5JDNmByqAD57jS9Fx3Dz4uYklDiYAbeIBl9MofvWLqWlCRQj/J+mp6CkOWhKtRTZX0P/UGrVG60rKHA8MUjOpTqQkFMsk2Sf6iu/MQHayRBZSsy8oKs34EA0qrIFF9SX2YJfWLZaUg5QCVF6VUewB+J2u1Hk8A4B4JMxbeIqgFwhIAASDqWFT1O9baUM2Jqa15ZbYeSEISkWSAPSkdBY6Os4gZhq5YUGIBGxAI+MHNoYIVmK88ER+ZYGgCqDtSvm8SsJgkywyR3Jue58h6QeOTAoa2xY4SxsPSFhUwRRvhjYekdkGwh4jjBowNeHSbpSe4EN/hEfkT/AIj6QaOjUjAf4VH5U/4j6Q8SxsIeI4xqMDMlP5R6CE8BP5R6CCwsajARJGw9IQyRsPSDQkYwLIIWHmOgmGZYXLD4UQDAJmESS7V3BIPqKxCmezklSsxS53IHzZ/jFrHRqDbI2GwKJfuhnuaklrOTUtptA5nC5ZPu+QJA7sCz9WibHCNRrK7+TSvy/E/WGy+Dy2934q/QxZiGptAoNsjycOlHuhnvue5ufOBTOGyz+FnrRSkh92SQH6xNVCGMAgfyqXsf81/8oUcLl7H/ADX/AMonRxjBtgJUhKQyQAOnz6mEmYVKqkV3BIPmReDmGwGrBYD+Xo2P+SvrCpwCBYH/ACV9YkCEjbV4DbElykpsAPvU6wk2QlXvAHrr63hxjhBpcAAnBo/L8T9YX+FRt8T9YMY6NtXg1sGiWE2AHYfbw/NDoYqGoB2eOhRHQQM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" y="3352800"/>
            <a:ext cx="3810000" cy="21390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592782">
            <a:off x="3596881" y="2999527"/>
            <a:ext cx="4737349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924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384048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Pre-Revolutionary </a:t>
            </a:r>
            <a:r>
              <a:rPr lang="en-US" dirty="0" smtClean="0">
                <a:solidFill>
                  <a:srgbClr val="C00000"/>
                </a:solidFill>
              </a:rPr>
              <a:t>Impact of Oil on Economy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676400"/>
            <a:ext cx="8503920" cy="4572000"/>
          </a:xfrm>
        </p:spPr>
        <p:txBody>
          <a:bodyPr>
            <a:normAutofit/>
          </a:bodyPr>
          <a:lstStyle/>
          <a:p>
            <a:pPr marL="0" indent="0"/>
            <a:endParaRPr lang="en-US" sz="2400" dirty="0" smtClean="0"/>
          </a:p>
          <a:p>
            <a:pPr marL="0" indent="0"/>
            <a:endParaRPr lang="en-US" sz="2400" dirty="0" smtClean="0"/>
          </a:p>
          <a:p>
            <a:pPr marL="0" indent="0"/>
            <a:endParaRPr lang="en-US" sz="2400" dirty="0" smtClean="0"/>
          </a:p>
          <a:p>
            <a:pPr marL="0" indent="0"/>
            <a:endParaRPr lang="en-US" sz="2400" dirty="0" smtClean="0"/>
          </a:p>
          <a:p>
            <a:pPr marL="0" indent="0"/>
            <a:endParaRPr lang="en-US" sz="2400" dirty="0" smtClean="0"/>
          </a:p>
          <a:p>
            <a:pPr marL="0" indent="0"/>
            <a:endParaRPr lang="en-US" sz="2400" dirty="0" smtClean="0"/>
          </a:p>
          <a:p>
            <a:pPr marL="0" indent="0"/>
            <a:endParaRPr lang="en-US" sz="2400" dirty="0" smtClean="0"/>
          </a:p>
          <a:p>
            <a:pPr marL="0" indent="0"/>
            <a:endParaRPr lang="en-US" sz="2400" dirty="0" smtClean="0"/>
          </a:p>
          <a:p>
            <a:pPr marL="0" indent="0"/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381000" y="5410200"/>
            <a:ext cx="403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Iranian oil</a:t>
            </a:r>
            <a:r>
              <a:rPr lang="en-US" b="1" dirty="0" smtClean="0"/>
              <a:t> </a:t>
            </a:r>
            <a:r>
              <a:rPr lang="en-US" dirty="0" smtClean="0"/>
              <a:t>pipelines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609600" y="1600200"/>
            <a:ext cx="80772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/>
              <a:t>Oil played an important role in shaping Iran’s economy</a:t>
            </a:r>
          </a:p>
          <a:p>
            <a:pPr>
              <a:buFont typeface="Arial" pitchFamily="34" charset="0"/>
              <a:buChar char="•"/>
            </a:pPr>
            <a:endParaRPr lang="en-US" sz="2800" dirty="0" smtClean="0"/>
          </a:p>
          <a:p>
            <a:pPr>
              <a:buFont typeface="Arial" pitchFamily="34" charset="0"/>
              <a:buChar char="•"/>
            </a:pPr>
            <a:endParaRPr lang="en-US" sz="2800" dirty="0" smtClean="0"/>
          </a:p>
          <a:p>
            <a:pPr>
              <a:buFont typeface="Arial" pitchFamily="34" charset="0"/>
              <a:buChar char="•"/>
            </a:pPr>
            <a:endParaRPr lang="en-US" sz="2800" dirty="0" smtClean="0"/>
          </a:p>
          <a:p>
            <a:pPr>
              <a:buFont typeface="Arial" pitchFamily="34" charset="0"/>
              <a:buChar char="•"/>
            </a:pPr>
            <a:endParaRPr lang="en-US" sz="2800" dirty="0" smtClean="0"/>
          </a:p>
          <a:p>
            <a:pPr>
              <a:buFont typeface="Arial" pitchFamily="34" charset="0"/>
              <a:buChar char="•"/>
            </a:pPr>
            <a:endParaRPr lang="en-US" sz="2800" dirty="0" smtClean="0"/>
          </a:p>
          <a:p>
            <a:pPr>
              <a:buFont typeface="Arial" pitchFamily="34" charset="0"/>
              <a:buChar char="•"/>
            </a:pPr>
            <a:endParaRPr lang="en-US" sz="2800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4267200" y="5334000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Iranian oil well</a:t>
            </a:r>
            <a:endParaRPr lang="en-US" dirty="0"/>
          </a:p>
        </p:txBody>
      </p:sp>
      <p:pic>
        <p:nvPicPr>
          <p:cNvPr id="11" name="Content Placeholder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2819400"/>
            <a:ext cx="3764457" cy="2505075"/>
          </a:xfrm>
          <a:prstGeom prst="rect">
            <a:avLst/>
          </a:prstGeom>
        </p:spPr>
      </p:pic>
      <p:pic>
        <p:nvPicPr>
          <p:cNvPr id="12" name="Picture 11" descr="https://encrypted-tbn2.gstatic.com/images?q=tbn:ANd9GcTkYrk7oVZEKxdzzWXiP5ATY4JIAn9OHp_dW7A8KPwwUaai4tX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819400"/>
            <a:ext cx="4342353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5819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384048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Pre-Revolutionary 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smtClean="0">
                <a:solidFill>
                  <a:srgbClr val="C00000"/>
                </a:solidFill>
              </a:rPr>
              <a:t>Impact of Oil on Economy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381000" y="1676400"/>
            <a:ext cx="8424672" cy="4422648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Oil was and is Iran’s biggest export</a:t>
            </a:r>
          </a:p>
          <a:p>
            <a:pPr>
              <a:buFont typeface="Arial" pitchFamily="34" charset="0"/>
              <a:buChar char="•"/>
            </a:pPr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Oil is used to make gasoline as well as other items such as plastics, detergents and more</a:t>
            </a:r>
          </a:p>
          <a:p>
            <a:pPr>
              <a:buFont typeface="Arial" pitchFamily="34" charset="0"/>
              <a:buChar char="•"/>
            </a:pPr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Because of oil, Iran transformed from a traditional agricultural society to a largely industrialized and modernized country</a:t>
            </a:r>
          </a:p>
          <a:p>
            <a:pPr>
              <a:buFont typeface="Arial" pitchFamily="34" charset="0"/>
              <a:buChar char="•"/>
            </a:pPr>
            <a:endParaRPr lang="en-US" sz="2000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8382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Pre-Islamic Revolution: 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400" dirty="0" smtClean="0">
                <a:solidFill>
                  <a:srgbClr val="C00000"/>
                </a:solidFill>
              </a:rPr>
              <a:t>Economic Conditions Leading Up to the Islamic Revolution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828800"/>
            <a:ext cx="8503920" cy="4724400"/>
          </a:xfrm>
        </p:spPr>
        <p:txBody>
          <a:bodyPr>
            <a:normAutofit/>
          </a:bodyPr>
          <a:lstStyle/>
          <a:p>
            <a:pPr marL="0" indent="0"/>
            <a:r>
              <a:rPr lang="en-US" sz="2000" dirty="0" smtClean="0"/>
              <a:t>During the decades before the Islamic Revolution, Iran’s economy grew significantly</a:t>
            </a:r>
          </a:p>
          <a:p>
            <a:pPr marL="0" indent="0"/>
            <a:r>
              <a:rPr lang="en-US" sz="2000" dirty="0" smtClean="0"/>
              <a:t>In the 1970s, oil prices rose dramatically, because of worldwide demand</a:t>
            </a:r>
          </a:p>
          <a:p>
            <a:pPr marL="0" indent="0"/>
            <a:endParaRPr lang="en-US" sz="2000" dirty="0" smtClean="0"/>
          </a:p>
          <a:p>
            <a:pPr marL="0" indent="0"/>
            <a:endParaRPr lang="en-US" sz="2000" dirty="0" smtClean="0"/>
          </a:p>
          <a:p>
            <a:pPr marL="0" indent="0"/>
            <a:endParaRPr lang="en-US" sz="2000" dirty="0" smtClean="0"/>
          </a:p>
          <a:p>
            <a:pPr marL="0" indent="0"/>
            <a:endParaRPr lang="en-US" sz="2000" dirty="0" smtClean="0"/>
          </a:p>
          <a:p>
            <a:pPr marL="0" indent="0"/>
            <a:endParaRPr lang="en-US" sz="2000" dirty="0" smtClean="0"/>
          </a:p>
          <a:p>
            <a:pPr marL="0" indent="0"/>
            <a:endParaRPr lang="en-US" sz="2000" dirty="0" smtClean="0"/>
          </a:p>
          <a:p>
            <a:pPr marL="0" indent="0"/>
            <a:endParaRPr lang="en-US" sz="2000" dirty="0" smtClean="0"/>
          </a:p>
          <a:p>
            <a:pPr marL="0" indent="0"/>
            <a:endParaRPr lang="en-US" sz="2000" dirty="0" smtClean="0"/>
          </a:p>
          <a:p>
            <a:pPr marL="0" indent="0"/>
            <a:r>
              <a:rPr lang="en-US" sz="2000" dirty="0" smtClean="0"/>
              <a:t>By 1978, just before the Islamic Revolution, economic growth slowed dramatically</a:t>
            </a:r>
          </a:p>
          <a:p>
            <a:endParaRPr lang="en-US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81200" y="2971800"/>
            <a:ext cx="4432506" cy="2797087"/>
          </a:xfrm>
          <a:prstGeom prst="rect">
            <a:avLst/>
          </a:prstGeom>
        </p:spPr>
      </p:pic>
      <p:sp>
        <p:nvSpPr>
          <p:cNvPr id="5" name="Down Arrow 4"/>
          <p:cNvSpPr/>
          <p:nvPr/>
        </p:nvSpPr>
        <p:spPr>
          <a:xfrm rot="1877955">
            <a:off x="4343792" y="3535356"/>
            <a:ext cx="304800" cy="6736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953000" y="3352800"/>
            <a:ext cx="358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The economy was already declining before the Islamic Revolution began in 1979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Pre-Islamic Revolution: </a:t>
            </a:r>
            <a:r>
              <a:rPr lang="en-US" dirty="0" smtClean="0">
                <a:solidFill>
                  <a:srgbClr val="FF0000"/>
                </a:solidFill>
              </a:rPr>
              <a:t>Socioeconomics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Persian is the prevalent ethnicity in Iran, making up  around 61% of the population</a:t>
            </a:r>
          </a:p>
          <a:p>
            <a:r>
              <a:rPr lang="en-US" dirty="0" smtClean="0"/>
              <a:t>Other ethnicities include: Azeri 16%, Kurd 10%, </a:t>
            </a:r>
            <a:r>
              <a:rPr lang="en-US" dirty="0" err="1" smtClean="0"/>
              <a:t>Lur</a:t>
            </a:r>
            <a:r>
              <a:rPr lang="en-US" dirty="0" smtClean="0"/>
              <a:t> 6%, </a:t>
            </a:r>
            <a:r>
              <a:rPr lang="en-US" dirty="0" err="1" smtClean="0"/>
              <a:t>Baloch</a:t>
            </a:r>
            <a:r>
              <a:rPr lang="en-US" dirty="0" smtClean="0"/>
              <a:t> 2%, Arab 2%, Turkmen and Turkic tribes 2%, other 1%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Pre-Revolutionary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C00000"/>
                </a:solidFill>
              </a:rPr>
              <a:t>Religion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Islam is the official religion of Iran, and 98% of people practice it </a:t>
            </a:r>
          </a:p>
          <a:p>
            <a:r>
              <a:rPr lang="en-US" dirty="0" smtClean="0"/>
              <a:t>Muslims in Iran are divided between two major sects: the </a:t>
            </a:r>
            <a:r>
              <a:rPr lang="en-US" dirty="0" err="1" smtClean="0"/>
              <a:t>Shia</a:t>
            </a:r>
            <a:r>
              <a:rPr lang="en-US" dirty="0" smtClean="0"/>
              <a:t> and the Sunni. The </a:t>
            </a:r>
            <a:r>
              <a:rPr lang="en-US" dirty="0" err="1" smtClean="0"/>
              <a:t>Shia</a:t>
            </a:r>
            <a:r>
              <a:rPr lang="en-US" dirty="0" smtClean="0"/>
              <a:t> sect has the majority of people, with 89% compared to the 9% of the Sunni</a:t>
            </a:r>
          </a:p>
          <a:p>
            <a:r>
              <a:rPr lang="en-US" dirty="0" smtClean="0"/>
              <a:t>Other religions include Christianity, Judaism, and Zoroastrianism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Pre-Revolutionary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C00000"/>
                </a:solidFill>
              </a:rPr>
              <a:t>Languages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Persian is the official language of Iran, with 53% of people speaking it.</a:t>
            </a:r>
          </a:p>
          <a:p>
            <a:r>
              <a:rPr lang="en-US" dirty="0" smtClean="0"/>
              <a:t>Other languages </a:t>
            </a:r>
            <a:r>
              <a:rPr lang="en-US" dirty="0" err="1" smtClean="0"/>
              <a:t>Include:Azeri</a:t>
            </a:r>
            <a:r>
              <a:rPr lang="en-US" dirty="0" smtClean="0"/>
              <a:t> Turkic and Turkic dialects 18%, Kurdish 10%, </a:t>
            </a:r>
            <a:r>
              <a:rPr lang="en-US" dirty="0" err="1" smtClean="0"/>
              <a:t>Gilaki</a:t>
            </a:r>
            <a:r>
              <a:rPr lang="en-US" dirty="0" smtClean="0"/>
              <a:t> and </a:t>
            </a:r>
            <a:r>
              <a:rPr lang="en-US" dirty="0" err="1" smtClean="0"/>
              <a:t>Mazandarani</a:t>
            </a:r>
            <a:r>
              <a:rPr lang="en-US" dirty="0" smtClean="0"/>
              <a:t> 7%, </a:t>
            </a:r>
            <a:r>
              <a:rPr lang="en-US" dirty="0" err="1" smtClean="0"/>
              <a:t>Luri</a:t>
            </a:r>
            <a:r>
              <a:rPr lang="en-US" dirty="0" smtClean="0"/>
              <a:t> 6%, </a:t>
            </a:r>
            <a:r>
              <a:rPr lang="en-US" dirty="0" err="1" smtClean="0"/>
              <a:t>Balochi</a:t>
            </a:r>
            <a:r>
              <a:rPr lang="en-US" dirty="0" smtClean="0"/>
              <a:t> 2%, Arabic 2%, other 2%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Bibliography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Beeman</a:t>
            </a:r>
            <a:r>
              <a:rPr lang="en-US" dirty="0">
                <a:solidFill>
                  <a:srgbClr val="002060"/>
                </a:solidFill>
              </a:rPr>
              <a:t>, William O. "Countries and Their Cultures." Culture of Iran. </a:t>
            </a:r>
            <a:r>
              <a:rPr lang="en-US" dirty="0" err="1">
                <a:solidFill>
                  <a:srgbClr val="002060"/>
                </a:solidFill>
              </a:rPr>
              <a:t>Advameg</a:t>
            </a:r>
            <a:r>
              <a:rPr lang="en-US" dirty="0">
                <a:solidFill>
                  <a:srgbClr val="002060"/>
                </a:solidFill>
              </a:rPr>
              <a:t>, </a:t>
            </a:r>
            <a:r>
              <a:rPr lang="en-US" dirty="0" err="1">
                <a:solidFill>
                  <a:srgbClr val="002060"/>
                </a:solidFill>
              </a:rPr>
              <a:t>Inc</a:t>
            </a:r>
            <a:r>
              <a:rPr lang="en-US" dirty="0">
                <a:solidFill>
                  <a:srgbClr val="002060"/>
                </a:solidFill>
              </a:rPr>
              <a:t>, 2013. Web. </a:t>
            </a:r>
            <a:r>
              <a:rPr lang="en-US" dirty="0" smtClean="0">
                <a:solidFill>
                  <a:srgbClr val="002060"/>
                </a:solidFill>
              </a:rPr>
              <a:t>24 </a:t>
            </a:r>
            <a:r>
              <a:rPr lang="en-US" dirty="0">
                <a:solidFill>
                  <a:srgbClr val="002060"/>
                </a:solidFill>
              </a:rPr>
              <a:t>Sept. 2013</a:t>
            </a:r>
            <a:r>
              <a:rPr lang="en-US" dirty="0" smtClean="0">
                <a:solidFill>
                  <a:srgbClr val="002060"/>
                </a:solidFill>
              </a:rPr>
              <a:t>.</a:t>
            </a:r>
          </a:p>
          <a:p>
            <a:r>
              <a:rPr lang="en-US" u="sng" dirty="0" smtClean="0">
                <a:solidFill>
                  <a:srgbClr val="002060"/>
                </a:solidFill>
              </a:rPr>
              <a:t> </a:t>
            </a:r>
            <a:r>
              <a:rPr lang="en-US" dirty="0" smtClean="0">
                <a:solidFill>
                  <a:srgbClr val="002060"/>
                </a:solidFill>
              </a:rPr>
              <a:t>Morita, </a:t>
            </a:r>
            <a:r>
              <a:rPr lang="en-US" dirty="0" err="1" smtClean="0">
                <a:solidFill>
                  <a:srgbClr val="002060"/>
                </a:solidFill>
              </a:rPr>
              <a:t>Toyoko</a:t>
            </a:r>
            <a:r>
              <a:rPr lang="en-US" dirty="0" smtClean="0">
                <a:solidFill>
                  <a:srgbClr val="002060"/>
                </a:solidFill>
              </a:rPr>
              <a:t>. "Islam, Education, and Human Rights in Iran." </a:t>
            </a:r>
            <a:r>
              <a:rPr lang="en-US" i="1" dirty="0" smtClean="0">
                <a:solidFill>
                  <a:srgbClr val="002060"/>
                </a:solidFill>
              </a:rPr>
              <a:t>Asian-Pacific Human Rights Information Center</a:t>
            </a:r>
            <a:r>
              <a:rPr lang="en-US" dirty="0" smtClean="0">
                <a:solidFill>
                  <a:srgbClr val="002060"/>
                </a:solidFill>
              </a:rPr>
              <a:t>. Asian-Pacific Human Rights Information Center, </a:t>
            </a:r>
            <a:r>
              <a:rPr lang="en-US" dirty="0" err="1" smtClean="0">
                <a:solidFill>
                  <a:srgbClr val="002060"/>
                </a:solidFill>
              </a:rPr>
              <a:t>n.d</a:t>
            </a:r>
            <a:r>
              <a:rPr lang="en-US" dirty="0" smtClean="0">
                <a:solidFill>
                  <a:srgbClr val="002060"/>
                </a:solidFill>
              </a:rPr>
              <a:t>. Web. 24 Sept. 2013.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Price, </a:t>
            </a:r>
            <a:r>
              <a:rPr lang="en-US" dirty="0" err="1" smtClean="0">
                <a:solidFill>
                  <a:srgbClr val="002060"/>
                </a:solidFill>
              </a:rPr>
              <a:t>Massoume</a:t>
            </a:r>
            <a:r>
              <a:rPr lang="en-US" dirty="0" smtClean="0">
                <a:solidFill>
                  <a:srgbClr val="002060"/>
                </a:solidFill>
              </a:rPr>
              <a:t>. "Iran Chamber Society: Iranian Society: Patriarchy and Parental Control in Iran." </a:t>
            </a:r>
            <a:r>
              <a:rPr lang="en-US" i="1" dirty="0" smtClean="0">
                <a:solidFill>
                  <a:srgbClr val="002060"/>
                </a:solidFill>
              </a:rPr>
              <a:t>Iran Chamber Society: Iranian Society: Patriarchy and Parental Control in Iran</a:t>
            </a:r>
            <a:r>
              <a:rPr lang="en-US" dirty="0" smtClean="0">
                <a:solidFill>
                  <a:srgbClr val="002060"/>
                </a:solidFill>
              </a:rPr>
              <a:t>. </a:t>
            </a:r>
            <a:r>
              <a:rPr lang="en-US" dirty="0" err="1" smtClean="0">
                <a:solidFill>
                  <a:srgbClr val="002060"/>
                </a:solidFill>
              </a:rPr>
              <a:t>N.p</a:t>
            </a:r>
            <a:r>
              <a:rPr lang="en-US" dirty="0" smtClean="0">
                <a:solidFill>
                  <a:srgbClr val="002060"/>
                </a:solidFill>
              </a:rPr>
              <a:t>., Mar. 2006. Web. 24 Sept. 2013.</a:t>
            </a:r>
            <a:endParaRPr lang="en-US" dirty="0">
              <a:solidFill>
                <a:srgbClr val="002060"/>
              </a:solidFill>
            </a:endParaRPr>
          </a:p>
          <a:p>
            <a:r>
              <a:rPr lang="en-US" u="sng" dirty="0" smtClean="0">
                <a:solidFill>
                  <a:srgbClr val="002060"/>
                </a:solidFill>
              </a:rPr>
              <a:t> </a:t>
            </a:r>
            <a:r>
              <a:rPr lang="en-US" dirty="0" smtClean="0">
                <a:solidFill>
                  <a:srgbClr val="002060"/>
                </a:solidFill>
              </a:rPr>
              <a:t>Price, </a:t>
            </a:r>
            <a:r>
              <a:rPr lang="en-US" dirty="0" err="1" smtClean="0">
                <a:solidFill>
                  <a:srgbClr val="002060"/>
                </a:solidFill>
              </a:rPr>
              <a:t>Massoume</a:t>
            </a:r>
            <a:r>
              <a:rPr lang="en-US" dirty="0" smtClean="0">
                <a:solidFill>
                  <a:srgbClr val="002060"/>
                </a:solidFill>
              </a:rPr>
              <a:t>. "::| Culture of IRAN |:: Patriarchy and Parental Control in Iran." </a:t>
            </a:r>
            <a:r>
              <a:rPr lang="en-US" i="1" dirty="0" smtClean="0">
                <a:solidFill>
                  <a:srgbClr val="002060"/>
                </a:solidFill>
              </a:rPr>
              <a:t>::| Culture of IRAN |:: Patriarchy and Parental Control in Iran</a:t>
            </a:r>
            <a:r>
              <a:rPr lang="en-US" dirty="0" smtClean="0">
                <a:solidFill>
                  <a:srgbClr val="002060"/>
                </a:solidFill>
              </a:rPr>
              <a:t>. Aesthetic Design Studios, Oct. 2009. Web. 24 Sept. 2013.</a:t>
            </a:r>
            <a:endParaRPr lang="en-US" u="sng" dirty="0" smtClean="0">
              <a:solidFill>
                <a:srgbClr val="002060"/>
              </a:solidFill>
            </a:endParaRPr>
          </a:p>
          <a:p>
            <a:r>
              <a:rPr lang="en-US" dirty="0" smtClean="0">
                <a:solidFill>
                  <a:srgbClr val="002060"/>
                </a:solidFill>
              </a:rPr>
              <a:t> Maloney, Suzanne. "The Iran Primer." </a:t>
            </a:r>
            <a:r>
              <a:rPr lang="en-US" i="1" dirty="0" smtClean="0">
                <a:solidFill>
                  <a:srgbClr val="002060"/>
                </a:solidFill>
              </a:rPr>
              <a:t>The Revolutionary Economy</a:t>
            </a:r>
            <a:r>
              <a:rPr lang="en-US" dirty="0" smtClean="0">
                <a:solidFill>
                  <a:srgbClr val="002060"/>
                </a:solidFill>
              </a:rPr>
              <a:t>. United States Institute of Peace or the Woodrow Wilson International Center for Scholars, </a:t>
            </a:r>
            <a:r>
              <a:rPr lang="en-US" dirty="0" err="1" smtClean="0">
                <a:solidFill>
                  <a:srgbClr val="002060"/>
                </a:solidFill>
              </a:rPr>
              <a:t>n.d</a:t>
            </a:r>
            <a:r>
              <a:rPr lang="en-US" dirty="0" smtClean="0">
                <a:solidFill>
                  <a:srgbClr val="002060"/>
                </a:solidFill>
              </a:rPr>
              <a:t>. Web. 24 Sept. 2013.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 "Iran: Economy." </a:t>
            </a:r>
            <a:r>
              <a:rPr lang="en-US" i="1" dirty="0" err="1" smtClean="0">
                <a:solidFill>
                  <a:srgbClr val="002060"/>
                </a:solidFill>
              </a:rPr>
              <a:t>GlobalEDGE</a:t>
            </a:r>
            <a:r>
              <a:rPr lang="en-US" i="1" dirty="0" smtClean="0">
                <a:solidFill>
                  <a:srgbClr val="002060"/>
                </a:solidFill>
              </a:rPr>
              <a:t>: Your Source for Global Business Knowledge</a:t>
            </a:r>
            <a:r>
              <a:rPr lang="en-US" dirty="0" smtClean="0">
                <a:solidFill>
                  <a:srgbClr val="002060"/>
                </a:solidFill>
              </a:rPr>
              <a:t>. Michigan State University, </a:t>
            </a:r>
            <a:r>
              <a:rPr lang="en-US" dirty="0" err="1" smtClean="0">
                <a:solidFill>
                  <a:srgbClr val="002060"/>
                </a:solidFill>
              </a:rPr>
              <a:t>n.d</a:t>
            </a:r>
            <a:r>
              <a:rPr lang="en-US" dirty="0" smtClean="0">
                <a:solidFill>
                  <a:srgbClr val="002060"/>
                </a:solidFill>
              </a:rPr>
              <a:t>. Web. 24 Sept. 2013.</a:t>
            </a:r>
          </a:p>
          <a:p>
            <a:r>
              <a:rPr lang="en-US" dirty="0">
                <a:solidFill>
                  <a:srgbClr val="002060"/>
                </a:solidFill>
              </a:rPr>
              <a:t>Iran." </a:t>
            </a:r>
            <a:r>
              <a:rPr lang="en-US" dirty="0" err="1">
                <a:solidFill>
                  <a:srgbClr val="002060"/>
                </a:solidFill>
              </a:rPr>
              <a:t>CultureGrams</a:t>
            </a:r>
            <a:r>
              <a:rPr lang="en-US" dirty="0">
                <a:solidFill>
                  <a:srgbClr val="002060"/>
                </a:solidFill>
              </a:rPr>
              <a:t> Online Edition. </a:t>
            </a:r>
            <a:r>
              <a:rPr lang="en-US" dirty="0" err="1">
                <a:solidFill>
                  <a:srgbClr val="002060"/>
                </a:solidFill>
              </a:rPr>
              <a:t>ProQuest</a:t>
            </a:r>
            <a:r>
              <a:rPr lang="en-US" dirty="0">
                <a:solidFill>
                  <a:srgbClr val="002060"/>
                </a:solidFill>
              </a:rPr>
              <a:t>, 2013. Web. 24 Sep 2013</a:t>
            </a:r>
            <a:r>
              <a:rPr lang="en-US" dirty="0" smtClean="0">
                <a:solidFill>
                  <a:srgbClr val="002060"/>
                </a:solidFill>
              </a:rPr>
              <a:t>.</a:t>
            </a:r>
          </a:p>
          <a:p>
            <a:r>
              <a:rPr lang="en-US" sz="2800" dirty="0" err="1" smtClean="0">
                <a:solidFill>
                  <a:srgbClr val="002060"/>
                </a:solidFill>
              </a:rPr>
              <a:t>Anvari</a:t>
            </a:r>
            <a:r>
              <a:rPr lang="en-US" sz="2800" dirty="0" smtClean="0">
                <a:solidFill>
                  <a:srgbClr val="002060"/>
                </a:solidFill>
              </a:rPr>
              <a:t>, </a:t>
            </a:r>
            <a:r>
              <a:rPr lang="en-US" sz="2800" dirty="0" err="1" smtClean="0">
                <a:solidFill>
                  <a:srgbClr val="002060"/>
                </a:solidFill>
              </a:rPr>
              <a:t>Haleh</a:t>
            </a:r>
            <a:r>
              <a:rPr lang="en-US" sz="2800" dirty="0" smtClean="0">
                <a:solidFill>
                  <a:srgbClr val="002060"/>
                </a:solidFill>
              </a:rPr>
              <a:t>. "Iran Then and Now." </a:t>
            </a:r>
            <a:r>
              <a:rPr lang="en-US" sz="2800" i="1" dirty="0" smtClean="0">
                <a:solidFill>
                  <a:srgbClr val="002060"/>
                </a:solidFill>
              </a:rPr>
              <a:t>The Guardian</a:t>
            </a:r>
            <a:r>
              <a:rPr lang="en-US" sz="2800" dirty="0" smtClean="0">
                <a:solidFill>
                  <a:srgbClr val="002060"/>
                </a:solidFill>
              </a:rPr>
              <a:t>. </a:t>
            </a:r>
            <a:r>
              <a:rPr lang="en-US" sz="2800" dirty="0" err="1" smtClean="0">
                <a:solidFill>
                  <a:srgbClr val="002060"/>
                </a:solidFill>
              </a:rPr>
              <a:t>N.p</a:t>
            </a:r>
            <a:r>
              <a:rPr lang="en-US" sz="2800" dirty="0" smtClean="0">
                <a:solidFill>
                  <a:srgbClr val="002060"/>
                </a:solidFill>
              </a:rPr>
              <a:t>., 24 Sept. 2001. Web.                        24 Sept. 2013.     &lt;http://www.theguardian.com/world/2001/sep/25/afghanistan.terrorism25&gt;.</a:t>
            </a:r>
          </a:p>
          <a:p>
            <a:r>
              <a:rPr lang="en-US" sz="2800" dirty="0" smtClean="0">
                <a:solidFill>
                  <a:srgbClr val="002060"/>
                </a:solidFill>
              </a:rPr>
              <a:t> Central Intelligence Agency, CIA. “Middle east: Iran." </a:t>
            </a:r>
            <a:r>
              <a:rPr lang="en-US" sz="2800" i="1" dirty="0" smtClean="0">
                <a:solidFill>
                  <a:srgbClr val="002060"/>
                </a:solidFill>
              </a:rPr>
              <a:t>The World </a:t>
            </a:r>
            <a:r>
              <a:rPr lang="en-US" sz="2800" i="1" dirty="0" err="1" smtClean="0">
                <a:solidFill>
                  <a:srgbClr val="002060"/>
                </a:solidFill>
              </a:rPr>
              <a:t>Factbook</a:t>
            </a:r>
            <a:r>
              <a:rPr lang="en-US" sz="2800" dirty="0" smtClean="0">
                <a:solidFill>
                  <a:srgbClr val="002060"/>
                </a:solidFill>
              </a:rPr>
              <a:t>. CIA, </a:t>
            </a:r>
            <a:r>
              <a:rPr lang="en-US" sz="2800" dirty="0" err="1" smtClean="0">
                <a:solidFill>
                  <a:srgbClr val="002060"/>
                </a:solidFill>
              </a:rPr>
              <a:t>n.d</a:t>
            </a:r>
            <a:r>
              <a:rPr lang="en-US" sz="2800" dirty="0" smtClean="0">
                <a:solidFill>
                  <a:srgbClr val="002060"/>
                </a:solidFill>
              </a:rPr>
              <a:t>. Web. 24 Sept. 2013. &lt;https://www.cia.gov/library/publications/the-world-factbook/geos/ir.html&gt;.</a:t>
            </a:r>
          </a:p>
          <a:p>
            <a:r>
              <a:rPr lang="en-US" sz="2800" dirty="0" smtClean="0">
                <a:solidFill>
                  <a:srgbClr val="002060"/>
                </a:solidFill>
              </a:rPr>
              <a:t> United Nations, UN. "United Nations Statistics Division - Demographic and Social Statistics." </a:t>
            </a:r>
            <a:r>
              <a:rPr lang="en-US" sz="2800" i="1" dirty="0" smtClean="0">
                <a:solidFill>
                  <a:srgbClr val="002060"/>
                </a:solidFill>
              </a:rPr>
              <a:t>United Nations Statistics Division - Demographic and Social Statistics</a:t>
            </a:r>
            <a:r>
              <a:rPr lang="en-US" sz="2800" dirty="0" smtClean="0">
                <a:solidFill>
                  <a:srgbClr val="002060"/>
                </a:solidFill>
              </a:rPr>
              <a:t>. UN, </a:t>
            </a:r>
            <a:r>
              <a:rPr lang="en-US" sz="2800" dirty="0" err="1" smtClean="0">
                <a:solidFill>
                  <a:srgbClr val="002060"/>
                </a:solidFill>
              </a:rPr>
              <a:t>n.d</a:t>
            </a:r>
            <a:r>
              <a:rPr lang="en-US" sz="2800" dirty="0" smtClean="0">
                <a:solidFill>
                  <a:srgbClr val="002060"/>
                </a:solidFill>
              </a:rPr>
              <a:t>. Web. 24 Sept. 2013. &lt;http://unstats.un.org/unsd/demographic/products/dyb/dyb2.htm&gt;.</a:t>
            </a:r>
          </a:p>
          <a:p>
            <a:r>
              <a:rPr lang="en-US" sz="2800" dirty="0" smtClean="0">
                <a:solidFill>
                  <a:srgbClr val="002060"/>
                </a:solidFill>
              </a:rPr>
              <a:t> United Nations, UN. "World Population Prospects, the 2012 Revision." </a:t>
            </a:r>
            <a:r>
              <a:rPr lang="en-US" sz="2800" i="1" dirty="0" smtClean="0">
                <a:solidFill>
                  <a:srgbClr val="002060"/>
                </a:solidFill>
              </a:rPr>
              <a:t>World Population Prospects, the 2012 Revision</a:t>
            </a:r>
            <a:r>
              <a:rPr lang="en-US" sz="2800" dirty="0" smtClean="0">
                <a:solidFill>
                  <a:srgbClr val="002060"/>
                </a:solidFill>
              </a:rPr>
              <a:t>. UN, </a:t>
            </a:r>
            <a:r>
              <a:rPr lang="en-US" sz="2800" dirty="0" err="1" smtClean="0">
                <a:solidFill>
                  <a:srgbClr val="002060"/>
                </a:solidFill>
              </a:rPr>
              <a:t>n.d</a:t>
            </a:r>
            <a:r>
              <a:rPr lang="en-US" sz="2800" dirty="0" smtClean="0">
                <a:solidFill>
                  <a:srgbClr val="002060"/>
                </a:solidFill>
              </a:rPr>
              <a:t>. Web. 24 Sept. 2013. &lt;http://esa.un.org/unpd/wpp/index.htm&gt;.</a:t>
            </a:r>
          </a:p>
          <a:p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9395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Pre-Revolutionary </a:t>
            </a:r>
            <a:r>
              <a:rPr lang="en-US" dirty="0" smtClean="0">
                <a:solidFill>
                  <a:srgbClr val="C00000"/>
                </a:solidFill>
              </a:rPr>
              <a:t>Zoroastrianism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000" dirty="0">
                <a:solidFill>
                  <a:srgbClr val="002060"/>
                </a:solidFill>
              </a:rPr>
              <a:t>Zoroastrians date back to the </a:t>
            </a:r>
            <a:r>
              <a:rPr lang="en-US" sz="2000" dirty="0" err="1">
                <a:solidFill>
                  <a:srgbClr val="002060"/>
                </a:solidFill>
              </a:rPr>
              <a:t>Achaemenid</a:t>
            </a:r>
            <a:r>
              <a:rPr lang="en-US" sz="2000" dirty="0">
                <a:solidFill>
                  <a:srgbClr val="002060"/>
                </a:solidFill>
              </a:rPr>
              <a:t> Empire more than two thousand years ago</a:t>
            </a:r>
            <a:r>
              <a:rPr lang="en-US" sz="2000" dirty="0" smtClean="0">
                <a:solidFill>
                  <a:srgbClr val="002060"/>
                </a:solidFill>
              </a:rPr>
              <a:t>.</a:t>
            </a:r>
          </a:p>
          <a:p>
            <a:r>
              <a:rPr lang="en-US" sz="2000" dirty="0" err="1" smtClean="0">
                <a:solidFill>
                  <a:srgbClr val="002060"/>
                </a:solidFill>
              </a:rPr>
              <a:t>Zoroasters</a:t>
            </a:r>
            <a:r>
              <a:rPr lang="en-US" sz="2000" dirty="0" smtClean="0">
                <a:solidFill>
                  <a:srgbClr val="002060"/>
                </a:solidFill>
              </a:rPr>
              <a:t> were </a:t>
            </a:r>
            <a:r>
              <a:rPr lang="en-US" sz="2000" dirty="0">
                <a:solidFill>
                  <a:srgbClr val="002060"/>
                </a:solidFill>
              </a:rPr>
              <a:t>afforded reasonable treatment in pre-revolutionary Iran by the Shah, but many emigrated to </a:t>
            </a:r>
            <a:r>
              <a:rPr lang="en-US" sz="2000" dirty="0" smtClean="0">
                <a:solidFill>
                  <a:srgbClr val="002060"/>
                </a:solidFill>
              </a:rPr>
              <a:t>India to </a:t>
            </a:r>
            <a:r>
              <a:rPr lang="en-US" sz="2000" dirty="0">
                <a:solidFill>
                  <a:srgbClr val="002060"/>
                </a:solidFill>
              </a:rPr>
              <a:t>avoid </a:t>
            </a:r>
            <a:r>
              <a:rPr lang="en-US" sz="2000" dirty="0" smtClean="0">
                <a:solidFill>
                  <a:srgbClr val="002060"/>
                </a:solidFill>
              </a:rPr>
              <a:t>persecution at the hands of fundamentalist Muslims</a:t>
            </a:r>
            <a:endParaRPr lang="en-US" sz="2000" dirty="0">
              <a:solidFill>
                <a:srgbClr val="002060"/>
              </a:solidFill>
            </a:endParaRPr>
          </a:p>
          <a:p>
            <a:r>
              <a:rPr lang="en-US" sz="2000" dirty="0" smtClean="0">
                <a:solidFill>
                  <a:srgbClr val="002060"/>
                </a:solidFill>
              </a:rPr>
              <a:t>Many </a:t>
            </a:r>
            <a:r>
              <a:rPr lang="en-US" sz="2000" dirty="0" err="1" smtClean="0">
                <a:solidFill>
                  <a:srgbClr val="002060"/>
                </a:solidFill>
              </a:rPr>
              <a:t>Zoroasters</a:t>
            </a:r>
            <a:r>
              <a:rPr lang="en-US" sz="2000" dirty="0" smtClean="0">
                <a:solidFill>
                  <a:srgbClr val="002060"/>
                </a:solidFill>
              </a:rPr>
              <a:t> were forced to convert to Islam.</a:t>
            </a:r>
            <a:endParaRPr lang="en-US" sz="2000" dirty="0">
              <a:solidFill>
                <a:srgbClr val="002060"/>
              </a:solidFill>
            </a:endParaRPr>
          </a:p>
          <a:p>
            <a:endParaRPr lang="en-US" sz="2000" dirty="0" smtClean="0">
              <a:solidFill>
                <a:srgbClr val="002060"/>
              </a:solidFill>
            </a:endParaRPr>
          </a:p>
          <a:p>
            <a:endParaRPr lang="en-US" sz="2000" dirty="0">
              <a:solidFill>
                <a:srgbClr val="002060"/>
              </a:solidFill>
            </a:endParaRPr>
          </a:p>
          <a:p>
            <a:endParaRPr lang="en-US" sz="2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100" y="4267200"/>
            <a:ext cx="1866900" cy="2286000"/>
          </a:xfrm>
          <a:prstGeom prst="rect">
            <a:avLst/>
          </a:prstGeom>
          <a:noFill/>
          <a:ln w="76200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7115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Pre-Revolutionary </a:t>
            </a:r>
            <a:r>
              <a:rPr lang="en-US" dirty="0" smtClean="0">
                <a:solidFill>
                  <a:srgbClr val="C00000"/>
                </a:solidFill>
              </a:rPr>
              <a:t>Judaism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000" dirty="0">
                <a:solidFill>
                  <a:srgbClr val="002060"/>
                </a:solidFill>
              </a:rPr>
              <a:t>Iranian Jews claim to be the oldest continuous Jewish community in the world, dating back to the removal to Babylon</a:t>
            </a:r>
            <a:r>
              <a:rPr lang="en-US" sz="2000" dirty="0" smtClean="0">
                <a:solidFill>
                  <a:srgbClr val="002060"/>
                </a:solidFill>
              </a:rPr>
              <a:t>.</a:t>
            </a:r>
          </a:p>
          <a:p>
            <a:r>
              <a:rPr lang="en-US" sz="2000" dirty="0" smtClean="0">
                <a:solidFill>
                  <a:srgbClr val="002060"/>
                </a:solidFill>
              </a:rPr>
              <a:t>Jews were afforded reasonable treatment in pre-revolutionary Iran by the Shah, but many emigrated to Israel to avoid persecution</a:t>
            </a:r>
          </a:p>
          <a:p>
            <a:r>
              <a:rPr lang="en-US" sz="2000" dirty="0" smtClean="0">
                <a:solidFill>
                  <a:srgbClr val="002060"/>
                </a:solidFill>
              </a:rPr>
              <a:t>Jews are credited with helping preserve much of Iran’s early musical and traditional celebrations</a:t>
            </a:r>
          </a:p>
          <a:p>
            <a:endParaRPr lang="en-US" sz="2000" dirty="0">
              <a:solidFill>
                <a:srgbClr val="002060"/>
              </a:solidFill>
            </a:endParaRPr>
          </a:p>
          <a:p>
            <a:endParaRPr lang="en-US" sz="2000" dirty="0">
              <a:solidFill>
                <a:srgbClr val="002060"/>
              </a:solidFill>
            </a:endParaRPr>
          </a:p>
          <a:p>
            <a:endParaRPr lang="en-US" sz="2000" dirty="0">
              <a:solidFill>
                <a:srgbClr val="002060"/>
              </a:solidFill>
            </a:endParaRPr>
          </a:p>
          <a:p>
            <a:endParaRPr lang="en-US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191000"/>
            <a:ext cx="2667000" cy="2312876"/>
          </a:xfrm>
          <a:prstGeom prst="rect">
            <a:avLst/>
          </a:prstGeom>
          <a:noFill/>
          <a:ln w="76200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9784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Pre-Revolutionary </a:t>
            </a:r>
            <a:r>
              <a:rPr lang="en-US" dirty="0" smtClean="0">
                <a:solidFill>
                  <a:srgbClr val="C00000"/>
                </a:solidFill>
              </a:rPr>
              <a:t>Christianity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000" dirty="0">
                <a:solidFill>
                  <a:srgbClr val="002060"/>
                </a:solidFill>
              </a:rPr>
              <a:t>Armenians, an ancient Christian people, were imported by Iranian rulers for their </a:t>
            </a:r>
            <a:r>
              <a:rPr lang="en-US" sz="2000" dirty="0" smtClean="0">
                <a:solidFill>
                  <a:srgbClr val="002060"/>
                </a:solidFill>
              </a:rPr>
              <a:t>artisan. </a:t>
            </a:r>
          </a:p>
          <a:p>
            <a:r>
              <a:rPr lang="en-US" sz="2000" dirty="0" smtClean="0">
                <a:solidFill>
                  <a:srgbClr val="002060"/>
                </a:solidFill>
              </a:rPr>
              <a:t>Assyrian </a:t>
            </a:r>
            <a:r>
              <a:rPr lang="en-US" sz="2000" dirty="0">
                <a:solidFill>
                  <a:srgbClr val="002060"/>
                </a:solidFill>
              </a:rPr>
              <a:t>Christians, who follow a </a:t>
            </a:r>
            <a:r>
              <a:rPr lang="en-US" sz="2000" dirty="0" smtClean="0">
                <a:solidFill>
                  <a:srgbClr val="002060"/>
                </a:solidFill>
              </a:rPr>
              <a:t>non-Trinitarian doctrine</a:t>
            </a:r>
            <a:r>
              <a:rPr lang="en-US" sz="2000" dirty="0">
                <a:solidFill>
                  <a:srgbClr val="002060"/>
                </a:solidFill>
              </a:rPr>
              <a:t>, have been continually resident in Iran since the third century</a:t>
            </a:r>
            <a:r>
              <a:rPr lang="en-US" sz="2000" dirty="0" smtClean="0">
                <a:solidFill>
                  <a:srgbClr val="002060"/>
                </a:solidFill>
              </a:rPr>
              <a:t>.</a:t>
            </a:r>
          </a:p>
          <a:p>
            <a:r>
              <a:rPr lang="en-US" sz="2000" dirty="0" smtClean="0">
                <a:solidFill>
                  <a:srgbClr val="002060"/>
                </a:solidFill>
              </a:rPr>
              <a:t>Christians, like many other non-Islamic religions have been persecuted, forcing many to leave Iran for the west.</a:t>
            </a:r>
          </a:p>
          <a:p>
            <a:endParaRPr lang="en-US" sz="2000" dirty="0">
              <a:solidFill>
                <a:srgbClr val="002060"/>
              </a:solidFill>
            </a:endParaRPr>
          </a:p>
          <a:p>
            <a:endParaRPr lang="en-US" sz="2400" dirty="0">
              <a:solidFill>
                <a:srgbClr val="002060"/>
              </a:solidFill>
            </a:endParaRPr>
          </a:p>
          <a:p>
            <a:endParaRPr lang="en-US" sz="2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1335" y="4343400"/>
            <a:ext cx="2653665" cy="1965678"/>
          </a:xfrm>
          <a:prstGeom prst="rect">
            <a:avLst/>
          </a:prstGeom>
          <a:noFill/>
          <a:ln w="76200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6316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Pre-Revolutionary </a:t>
            </a:r>
            <a:r>
              <a:rPr lang="en-US" dirty="0" smtClean="0">
                <a:solidFill>
                  <a:srgbClr val="C00000"/>
                </a:solidFill>
              </a:rPr>
              <a:t>Islam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>
                <a:solidFill>
                  <a:srgbClr val="002060"/>
                </a:solidFill>
              </a:rPr>
              <a:t>Characterized by secularization of Sharia law, where women were given liberties to participate fully in the Iranian economy and education.</a:t>
            </a:r>
          </a:p>
          <a:p>
            <a:r>
              <a:rPr lang="en-US" sz="2000" dirty="0" smtClean="0">
                <a:solidFill>
                  <a:srgbClr val="002060"/>
                </a:solidFill>
              </a:rPr>
              <a:t>Under the Shah, the attempt to Westernize Iranian society was given the name of the White Revolution</a:t>
            </a:r>
          </a:p>
          <a:p>
            <a:pPr lvl="1"/>
            <a:r>
              <a:rPr lang="en-US" sz="1800" dirty="0" smtClean="0">
                <a:solidFill>
                  <a:srgbClr val="002060"/>
                </a:solidFill>
              </a:rPr>
              <a:t>Nationalize forests, electoral reform to enfranchise women, privatization of state owned enterprises and profit sharing by the wealthy in industry</a:t>
            </a:r>
          </a:p>
          <a:p>
            <a:pPr lvl="1"/>
            <a:r>
              <a:rPr lang="en-US" sz="1800" dirty="0" smtClean="0">
                <a:solidFill>
                  <a:srgbClr val="002060"/>
                </a:solidFill>
              </a:rPr>
              <a:t>This Westernization was not fully supported by the </a:t>
            </a:r>
            <a:r>
              <a:rPr lang="en-US" sz="1800" dirty="0" err="1" smtClean="0">
                <a:solidFill>
                  <a:srgbClr val="002060"/>
                </a:solidFill>
              </a:rPr>
              <a:t>Ulama</a:t>
            </a:r>
            <a:r>
              <a:rPr lang="en-US" sz="1800" dirty="0">
                <a:solidFill>
                  <a:srgbClr val="002060"/>
                </a:solidFill>
              </a:rPr>
              <a:t>,</a:t>
            </a:r>
            <a:r>
              <a:rPr lang="en-US" sz="1800" dirty="0" smtClean="0">
                <a:solidFill>
                  <a:srgbClr val="002060"/>
                </a:solidFill>
              </a:rPr>
              <a:t> the educated class of Iranian Islamic scholars</a:t>
            </a:r>
          </a:p>
          <a:p>
            <a:endParaRPr lang="en-US" sz="2000" dirty="0">
              <a:solidFill>
                <a:srgbClr val="002060"/>
              </a:solidFill>
            </a:endParaRPr>
          </a:p>
          <a:p>
            <a:endParaRPr lang="en-US" sz="2400" dirty="0">
              <a:solidFill>
                <a:srgbClr val="002060"/>
              </a:solidFill>
            </a:endParaRPr>
          </a:p>
          <a:p>
            <a:endParaRPr lang="en-US" sz="2400" dirty="0"/>
          </a:p>
        </p:txBody>
      </p:sp>
      <p:pic>
        <p:nvPicPr>
          <p:cNvPr id="5122" name="Picture 2" descr="http://carrolltrustcase.com/wp-content/uploads/2013/09/iran-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419600"/>
            <a:ext cx="2514600" cy="1885950"/>
          </a:xfrm>
          <a:prstGeom prst="rect">
            <a:avLst/>
          </a:prstGeom>
          <a:noFill/>
          <a:ln w="76200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4137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Pre-Islamic Revolution:  </a:t>
            </a:r>
            <a:r>
              <a:rPr lang="en-US" dirty="0" smtClean="0">
                <a:solidFill>
                  <a:srgbClr val="C00000"/>
                </a:solidFill>
              </a:rPr>
              <a:t>Family Life in Iran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524000"/>
            <a:ext cx="5137815" cy="300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1000" y="4724400"/>
            <a:ext cx="8305800" cy="1415772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2060"/>
                </a:solidFill>
              </a:rPr>
              <a:t>An Iranian family eating a meal in </a:t>
            </a:r>
            <a:r>
              <a:rPr lang="en-US" sz="2400" dirty="0" err="1">
                <a:solidFill>
                  <a:srgbClr val="002060"/>
                </a:solidFill>
              </a:rPr>
              <a:t>Shiraj</a:t>
            </a:r>
            <a:r>
              <a:rPr lang="en-US" sz="2400" dirty="0">
                <a:solidFill>
                  <a:srgbClr val="002060"/>
                </a:solidFill>
              </a:rPr>
              <a:t>. Even after they leave home, members of extended families have hospitality rights in the homes of their most distant relatives.</a:t>
            </a:r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555624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Pre-Revolutionary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C00000"/>
                </a:solidFill>
              </a:rPr>
              <a:t>Mother’s Roles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>
                <a:solidFill>
                  <a:srgbClr val="002060"/>
                </a:solidFill>
              </a:rPr>
              <a:t>The role of the mother </a:t>
            </a:r>
            <a:r>
              <a:rPr lang="en-US" sz="2400" dirty="0" smtClean="0">
                <a:solidFill>
                  <a:srgbClr val="002060"/>
                </a:solidFill>
              </a:rPr>
              <a:t>has always been </a:t>
            </a:r>
            <a:r>
              <a:rPr lang="en-US" sz="2400" dirty="0">
                <a:solidFill>
                  <a:srgbClr val="002060"/>
                </a:solidFill>
              </a:rPr>
              <a:t>extremely important in Iran. Mothers are expected to breast-feed their babies for fear the babies will become "remorseless</a:t>
            </a:r>
            <a:r>
              <a:rPr lang="en-US" sz="2400" dirty="0" smtClean="0">
                <a:solidFill>
                  <a:srgbClr val="002060"/>
                </a:solidFill>
              </a:rPr>
              <a:t>.“</a:t>
            </a:r>
          </a:p>
          <a:p>
            <a:pPr marL="0" indent="0">
              <a:buNone/>
            </a:pPr>
            <a:endParaRPr lang="en-US" sz="2400" dirty="0">
              <a:solidFill>
                <a:srgbClr val="002060"/>
              </a:solidFill>
            </a:endParaRPr>
          </a:p>
          <a:p>
            <a:r>
              <a:rPr lang="en-US" sz="2400" dirty="0" smtClean="0">
                <a:solidFill>
                  <a:srgbClr val="002060"/>
                </a:solidFill>
              </a:rPr>
              <a:t>Iranian mothers </a:t>
            </a:r>
            <a:r>
              <a:rPr lang="en-US" sz="2400" dirty="0">
                <a:solidFill>
                  <a:srgbClr val="002060"/>
                </a:solidFill>
              </a:rPr>
              <a:t>and children a</a:t>
            </a:r>
            <a:r>
              <a:rPr lang="en-US" sz="2400" dirty="0" smtClean="0">
                <a:solidFill>
                  <a:srgbClr val="002060"/>
                </a:solidFill>
              </a:rPr>
              <a:t>re </a:t>
            </a:r>
            <a:r>
              <a:rPr lang="en-US" sz="2400" dirty="0">
                <a:solidFill>
                  <a:srgbClr val="002060"/>
                </a:solidFill>
              </a:rPr>
              <a:t>expected to be mutually </a:t>
            </a:r>
            <a:r>
              <a:rPr lang="en-US" sz="2400" dirty="0" smtClean="0">
                <a:solidFill>
                  <a:srgbClr val="002060"/>
                </a:solidFill>
              </a:rPr>
              <a:t>supportive.</a:t>
            </a:r>
          </a:p>
          <a:p>
            <a:pPr marL="0" indent="0">
              <a:buNone/>
            </a:pPr>
            <a:endParaRPr lang="en-US" sz="2400" dirty="0" smtClean="0">
              <a:solidFill>
                <a:srgbClr val="002060"/>
              </a:solidFill>
            </a:endParaRPr>
          </a:p>
          <a:p>
            <a:r>
              <a:rPr lang="en-US" sz="2400" dirty="0" smtClean="0">
                <a:solidFill>
                  <a:srgbClr val="002060"/>
                </a:solidFill>
              </a:rPr>
              <a:t>In Iran, mothers have always protected their </a:t>
            </a:r>
            <a:r>
              <a:rPr lang="en-US" sz="2400" dirty="0">
                <a:solidFill>
                  <a:srgbClr val="002060"/>
                </a:solidFill>
              </a:rPr>
              <a:t>children's </a:t>
            </a:r>
            <a:r>
              <a:rPr lang="en-US" sz="2400" dirty="0" smtClean="0">
                <a:solidFill>
                  <a:srgbClr val="002060"/>
                </a:solidFill>
              </a:rPr>
              <a:t>reputations </a:t>
            </a:r>
            <a:r>
              <a:rPr lang="en-US" sz="2400" dirty="0">
                <a:solidFill>
                  <a:srgbClr val="002060"/>
                </a:solidFill>
              </a:rPr>
              <a:t>under all circumstances. </a:t>
            </a:r>
            <a:endParaRPr lang="en-US" sz="2400" dirty="0" smtClean="0">
              <a:solidFill>
                <a:srgbClr val="002060"/>
              </a:solidFill>
            </a:endParaRPr>
          </a:p>
          <a:p>
            <a:endParaRPr lang="en-US" sz="2400" dirty="0" smtClean="0">
              <a:solidFill>
                <a:srgbClr val="002060"/>
              </a:solidFill>
            </a:endParaRPr>
          </a:p>
          <a:p>
            <a:r>
              <a:rPr lang="en-US" sz="2400" dirty="0" smtClean="0">
                <a:solidFill>
                  <a:srgbClr val="002060"/>
                </a:solidFill>
              </a:rPr>
              <a:t>Parents are very committed to their children and they provide financial support even after their children marry. </a:t>
            </a:r>
            <a:endParaRPr lang="en-US" sz="2400" dirty="0">
              <a:solidFill>
                <a:srgbClr val="002060"/>
              </a:solidFill>
            </a:endParaRP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92002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Pre-Revolutionary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C00000"/>
                </a:solidFill>
              </a:rPr>
              <a:t>Father’s Roles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 smtClean="0">
                <a:solidFill>
                  <a:srgbClr val="002060"/>
                </a:solidFill>
              </a:rPr>
              <a:t>Iranian fathers are </a:t>
            </a:r>
            <a:r>
              <a:rPr lang="en-US" sz="2400" dirty="0">
                <a:solidFill>
                  <a:srgbClr val="002060"/>
                </a:solidFill>
              </a:rPr>
              <a:t>the </a:t>
            </a:r>
            <a:r>
              <a:rPr lang="en-US" sz="2400" dirty="0" smtClean="0">
                <a:solidFill>
                  <a:srgbClr val="002060"/>
                </a:solidFill>
              </a:rPr>
              <a:t>disciplinarians </a:t>
            </a:r>
            <a:r>
              <a:rPr lang="en-US" sz="2400" dirty="0">
                <a:solidFill>
                  <a:srgbClr val="002060"/>
                </a:solidFill>
              </a:rPr>
              <a:t>of </a:t>
            </a:r>
            <a:r>
              <a:rPr lang="en-US" sz="2400" dirty="0" smtClean="0">
                <a:solidFill>
                  <a:srgbClr val="002060"/>
                </a:solidFill>
              </a:rPr>
              <a:t>their families.</a:t>
            </a:r>
          </a:p>
          <a:p>
            <a:pPr marL="0" indent="0">
              <a:buNone/>
            </a:pPr>
            <a:endParaRPr lang="en-US" sz="2400" dirty="0" smtClean="0">
              <a:solidFill>
                <a:srgbClr val="002060"/>
              </a:solidFill>
            </a:endParaRPr>
          </a:p>
          <a:p>
            <a:r>
              <a:rPr lang="en-US" sz="2400" dirty="0" smtClean="0">
                <a:solidFill>
                  <a:srgbClr val="002060"/>
                </a:solidFill>
              </a:rPr>
              <a:t>In Iran, fathers can </a:t>
            </a:r>
            <a:r>
              <a:rPr lang="en-US" sz="2400" dirty="0">
                <a:solidFill>
                  <a:srgbClr val="002060"/>
                </a:solidFill>
              </a:rPr>
              <a:t>become fierce and stern as children approach puberty</a:t>
            </a:r>
            <a:r>
              <a:rPr lang="en-US" sz="2400" dirty="0" smtClean="0">
                <a:solidFill>
                  <a:srgbClr val="002060"/>
                </a:solidFill>
              </a:rPr>
              <a:t>.</a:t>
            </a:r>
          </a:p>
          <a:p>
            <a:pPr marL="0" indent="0">
              <a:buNone/>
            </a:pPr>
            <a:endParaRPr lang="en-US" sz="2400" dirty="0" smtClean="0">
              <a:solidFill>
                <a:srgbClr val="002060"/>
              </a:solidFill>
            </a:endParaRPr>
          </a:p>
          <a:p>
            <a:r>
              <a:rPr lang="en-US" sz="2400" dirty="0">
                <a:solidFill>
                  <a:srgbClr val="002060"/>
                </a:solidFill>
              </a:rPr>
              <a:t>It is </a:t>
            </a:r>
            <a:r>
              <a:rPr lang="en-US" sz="2400" dirty="0" smtClean="0">
                <a:solidFill>
                  <a:srgbClr val="002060"/>
                </a:solidFill>
              </a:rPr>
              <a:t>an Iranian </a:t>
            </a:r>
            <a:r>
              <a:rPr lang="en-US" sz="2400" dirty="0">
                <a:solidFill>
                  <a:srgbClr val="002060"/>
                </a:solidFill>
              </a:rPr>
              <a:t>father's responsibility to protect the honor of </a:t>
            </a:r>
            <a:r>
              <a:rPr lang="en-US" sz="2400" dirty="0" smtClean="0">
                <a:solidFill>
                  <a:srgbClr val="002060"/>
                </a:solidFill>
              </a:rPr>
              <a:t>his </a:t>
            </a:r>
            <a:r>
              <a:rPr lang="en-US" sz="2400" dirty="0">
                <a:solidFill>
                  <a:srgbClr val="002060"/>
                </a:solidFill>
              </a:rPr>
              <a:t>family, and this means keeping close watch on the women and their activities</a:t>
            </a:r>
            <a:r>
              <a:rPr lang="en-US" sz="2400" dirty="0" smtClean="0">
                <a:solidFill>
                  <a:srgbClr val="002060"/>
                </a:solidFill>
              </a:rPr>
              <a:t>.</a:t>
            </a:r>
          </a:p>
          <a:p>
            <a:endParaRPr lang="en-US" sz="2400" dirty="0">
              <a:solidFill>
                <a:srgbClr val="002060"/>
              </a:solidFill>
            </a:endParaRPr>
          </a:p>
          <a:p>
            <a:r>
              <a:rPr lang="en-US" sz="2400" dirty="0" smtClean="0">
                <a:solidFill>
                  <a:srgbClr val="002060"/>
                </a:solidFill>
              </a:rPr>
              <a:t>The relationship between parents and their children is more important than the parents marriage</a:t>
            </a:r>
          </a:p>
          <a:p>
            <a:r>
              <a:rPr lang="en-US" sz="2400" dirty="0" smtClean="0">
                <a:solidFill>
                  <a:srgbClr val="002060"/>
                </a:solidFill>
              </a:rPr>
              <a:t> </a:t>
            </a:r>
          </a:p>
          <a:p>
            <a:endParaRPr lang="en-US" sz="2400" dirty="0">
              <a:solidFill>
                <a:srgbClr val="002060"/>
              </a:solidFill>
            </a:endParaRPr>
          </a:p>
          <a:p>
            <a:endParaRPr lang="en-US" sz="2000" dirty="0">
              <a:solidFill>
                <a:srgbClr val="002060"/>
              </a:solidFill>
            </a:endParaRPr>
          </a:p>
          <a:p>
            <a:endParaRPr lang="en-US" sz="2000" dirty="0">
              <a:solidFill>
                <a:srgbClr val="002060"/>
              </a:solidFill>
            </a:endParaRPr>
          </a:p>
          <a:p>
            <a:endParaRPr lang="en-US" sz="2000" dirty="0">
              <a:solidFill>
                <a:srgbClr val="00206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1505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13</TotalTime>
  <Words>1680</Words>
  <Application>Microsoft Office PowerPoint</Application>
  <PresentationFormat>On-screen Show (4:3)</PresentationFormat>
  <Paragraphs>205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Civic</vt:lpstr>
      <vt:lpstr>Pre-Islamic Revolution  Iranian Society</vt:lpstr>
      <vt:lpstr>Pre-Islamic Revolution:  Religions in Iran</vt:lpstr>
      <vt:lpstr>Pre-Revolutionary Zoroastrianism</vt:lpstr>
      <vt:lpstr>Pre-Revolutionary Judaism</vt:lpstr>
      <vt:lpstr>Pre-Revolutionary Christianity</vt:lpstr>
      <vt:lpstr>Pre-Revolutionary Islam</vt:lpstr>
      <vt:lpstr>Pre-Islamic Revolution:  Family Life in Iran</vt:lpstr>
      <vt:lpstr>Pre-Revolutionary Mother’s Roles</vt:lpstr>
      <vt:lpstr>Pre-Revolutionary Father’s Roles</vt:lpstr>
      <vt:lpstr>Pre-Revolutionary Children’s Roles</vt:lpstr>
      <vt:lpstr>Pre-Islamic Revolution:  Family Life</vt:lpstr>
      <vt:lpstr> Pre-Islamic Revolution:  Family Life</vt:lpstr>
      <vt:lpstr>Pre-Islamic Revolution: Gender Roles and Rights in Iran</vt:lpstr>
      <vt:lpstr>Pre-Islamic Charter of Human Rights: The Cyrus Cylinder</vt:lpstr>
      <vt:lpstr>Pre-Revolutionary Women’s Rights and Roles</vt:lpstr>
      <vt:lpstr>Pre-Revolutionary Men’s Rights and Roles</vt:lpstr>
      <vt:lpstr>Pre-Islamic Revolution: Education</vt:lpstr>
      <vt:lpstr>Pre-Revolutionary Education</vt:lpstr>
      <vt:lpstr>Pre-Revolutionary Education</vt:lpstr>
      <vt:lpstr>Pre-Revolutionary Learning Opportunities</vt:lpstr>
      <vt:lpstr>Pre-Revolutionary Textbooks</vt:lpstr>
      <vt:lpstr>Pre-Islamic Revolution:  Economy </vt:lpstr>
      <vt:lpstr>Pre-Revolutionary Impact of Oil on Economy</vt:lpstr>
      <vt:lpstr>Pre-Revolutionary  Impact of Oil on Economy</vt:lpstr>
      <vt:lpstr>Pre-Islamic Revolution:   Economic Conditions Leading Up to the Islamic Revolution</vt:lpstr>
      <vt:lpstr>Pre-Islamic Revolution: Socioeconomics </vt:lpstr>
      <vt:lpstr>Pre-Revolutionary Religion</vt:lpstr>
      <vt:lpstr>Pre-Revolutionary Languages</vt:lpstr>
      <vt:lpstr>Bibliography</vt:lpstr>
    </vt:vector>
  </TitlesOfParts>
  <Company>Seattle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Pre-Islamic Revolution Iranian Society</dc:title>
  <dc:creator>ING 2016 10 Lincoln, Briana K 06528962</dc:creator>
  <cp:lastModifiedBy>Lewis, Roxane M</cp:lastModifiedBy>
  <cp:revision>83</cp:revision>
  <dcterms:created xsi:type="dcterms:W3CDTF">2013-09-24T21:32:32Z</dcterms:created>
  <dcterms:modified xsi:type="dcterms:W3CDTF">2013-09-26T21:39:58Z</dcterms:modified>
</cp:coreProperties>
</file>